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03" r:id="rId2"/>
    <p:sldId id="271" r:id="rId3"/>
    <p:sldId id="306" r:id="rId4"/>
    <p:sldId id="280" r:id="rId5"/>
    <p:sldId id="281" r:id="rId6"/>
    <p:sldId id="287" r:id="rId7"/>
    <p:sldId id="278" r:id="rId8"/>
    <p:sldId id="288" r:id="rId9"/>
    <p:sldId id="279" r:id="rId10"/>
    <p:sldId id="276" r:id="rId11"/>
    <p:sldId id="297" r:id="rId12"/>
    <p:sldId id="298" r:id="rId13"/>
    <p:sldId id="299" r:id="rId14"/>
    <p:sldId id="300" r:id="rId15"/>
    <p:sldId id="261" r:id="rId16"/>
    <p:sldId id="265" r:id="rId17"/>
    <p:sldId id="304" r:id="rId18"/>
    <p:sldId id="266" r:id="rId19"/>
    <p:sldId id="292" r:id="rId20"/>
    <p:sldId id="305" r:id="rId21"/>
    <p:sldId id="314" r:id="rId22"/>
    <p:sldId id="294" r:id="rId23"/>
    <p:sldId id="307" r:id="rId24"/>
    <p:sldId id="308" r:id="rId25"/>
    <p:sldId id="309" r:id="rId26"/>
    <p:sldId id="310" r:id="rId27"/>
    <p:sldId id="311" r:id="rId28"/>
    <p:sldId id="313" r:id="rId29"/>
    <p:sldId id="31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uong" initials="C" lastIdx="3" clrIdx="0">
    <p:extLst>
      <p:ext uri="{19B8F6BF-5375-455C-9EA6-DF929625EA0E}">
        <p15:presenceInfo xmlns:p15="http://schemas.microsoft.com/office/powerpoint/2012/main" userId="Chu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74A7"/>
    <a:srgbClr val="0283C7"/>
    <a:srgbClr val="145983"/>
    <a:srgbClr val="C55A11"/>
    <a:srgbClr val="ED7D31"/>
    <a:srgbClr val="4472C4"/>
    <a:srgbClr val="F5E5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535" autoAdjust="0"/>
  </p:normalViewPr>
  <p:slideViewPr>
    <p:cSldViewPr snapToGrid="0">
      <p:cViewPr varScale="1">
        <p:scale>
          <a:sx n="83" d="100"/>
          <a:sy n="83" d="100"/>
        </p:scale>
        <p:origin x="68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B2362-EFC7-4F40-BCED-143369084F84}"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120D3-CFAF-4E76-8748-BAC4860C4CA2}" type="slidenum">
              <a:rPr lang="en-US" smtClean="0"/>
              <a:t>‹#›</a:t>
            </a:fld>
            <a:endParaRPr lang="en-US"/>
          </a:p>
        </p:txBody>
      </p:sp>
    </p:spTree>
    <p:extLst>
      <p:ext uri="{BB962C8B-B14F-4D97-AF65-F5344CB8AC3E}">
        <p14:creationId xmlns:p14="http://schemas.microsoft.com/office/powerpoint/2010/main" val="4156062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1</a:t>
            </a:fld>
            <a:endParaRPr lang="en-US"/>
          </a:p>
        </p:txBody>
      </p:sp>
    </p:spTree>
    <p:extLst>
      <p:ext uri="{BB962C8B-B14F-4D97-AF65-F5344CB8AC3E}">
        <p14:creationId xmlns:p14="http://schemas.microsoft.com/office/powerpoint/2010/main" val="1928711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2</a:t>
            </a:fld>
            <a:endParaRPr lang="en-US"/>
          </a:p>
        </p:txBody>
      </p:sp>
    </p:spTree>
    <p:extLst>
      <p:ext uri="{BB962C8B-B14F-4D97-AF65-F5344CB8AC3E}">
        <p14:creationId xmlns:p14="http://schemas.microsoft.com/office/powerpoint/2010/main" val="354765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3</a:t>
            </a:fld>
            <a:endParaRPr lang="en-US"/>
          </a:p>
        </p:txBody>
      </p:sp>
    </p:spTree>
    <p:extLst>
      <p:ext uri="{BB962C8B-B14F-4D97-AF65-F5344CB8AC3E}">
        <p14:creationId xmlns:p14="http://schemas.microsoft.com/office/powerpoint/2010/main" val="425138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18</a:t>
            </a:fld>
            <a:endParaRPr lang="en-US"/>
          </a:p>
        </p:txBody>
      </p:sp>
    </p:spTree>
    <p:extLst>
      <p:ext uri="{BB962C8B-B14F-4D97-AF65-F5344CB8AC3E}">
        <p14:creationId xmlns:p14="http://schemas.microsoft.com/office/powerpoint/2010/main" val="3783272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19</a:t>
            </a:fld>
            <a:endParaRPr lang="en-US"/>
          </a:p>
        </p:txBody>
      </p:sp>
    </p:spTree>
    <p:extLst>
      <p:ext uri="{BB962C8B-B14F-4D97-AF65-F5344CB8AC3E}">
        <p14:creationId xmlns:p14="http://schemas.microsoft.com/office/powerpoint/2010/main" val="3541781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A890-D71B-40E4-8675-133E175B97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28CA0F-867C-44EF-90C9-442408D768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38386-6720-4681-BDB3-E85D80AC867C}"/>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5" name="Footer Placeholder 4">
            <a:extLst>
              <a:ext uri="{FF2B5EF4-FFF2-40B4-BE49-F238E27FC236}">
                <a16:creationId xmlns:a16="http://schemas.microsoft.com/office/drawing/2014/main" id="{BC479448-DE97-4AD8-9826-B61F7E226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60D3A-0DBA-4545-99DA-26B5DF34C434}"/>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982150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C17F-7BD8-4D2C-8774-31F55218F3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54A5A8-D5AB-4102-AAD7-28B6501C5B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460F0-69A4-4ECD-856A-28D2A3EBEE5B}"/>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5" name="Footer Placeholder 4">
            <a:extLst>
              <a:ext uri="{FF2B5EF4-FFF2-40B4-BE49-F238E27FC236}">
                <a16:creationId xmlns:a16="http://schemas.microsoft.com/office/drawing/2014/main" id="{69C75498-66A9-4046-AB79-9F729A055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D1E82-3659-4D4A-B0D7-3541FD7E0AF4}"/>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3238119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EE445-0F57-4927-8009-970A16755B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B74D43-5F05-460C-9BB3-F63B4D436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A13C1C-29B4-4DED-9448-8E43D35E4C39}"/>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5" name="Footer Placeholder 4">
            <a:extLst>
              <a:ext uri="{FF2B5EF4-FFF2-40B4-BE49-F238E27FC236}">
                <a16:creationId xmlns:a16="http://schemas.microsoft.com/office/drawing/2014/main" id="{7A6CDC83-E9DB-43AB-9054-864C43CB3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033E8-EF43-4B62-B6CC-644458699647}"/>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1134878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59903-9E5D-47F4-9F29-76EF450F5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24EB88-40CC-41E2-9824-AC9433023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64ACB-F184-498A-94F7-80A41D2F1576}"/>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5" name="Footer Placeholder 4">
            <a:extLst>
              <a:ext uri="{FF2B5EF4-FFF2-40B4-BE49-F238E27FC236}">
                <a16:creationId xmlns:a16="http://schemas.microsoft.com/office/drawing/2014/main" id="{2E44F535-7349-4D4B-B286-1DF0D2676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B0FBE-730F-4C0A-A03F-717EBA4C0CDD}"/>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466245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7285-13E0-43C3-A05E-5CA72C9EEB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FCC9E-ACCF-483C-85E8-93482FCF34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48C128-7CA6-4011-B0C1-CDA76F72B331}"/>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5" name="Footer Placeholder 4">
            <a:extLst>
              <a:ext uri="{FF2B5EF4-FFF2-40B4-BE49-F238E27FC236}">
                <a16:creationId xmlns:a16="http://schemas.microsoft.com/office/drawing/2014/main" id="{349446FF-C575-4C4C-8929-A9696842C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85A6E-C6F6-4463-B93D-521EF0041874}"/>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63344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3578-D5D5-410C-B5ED-0F8602F6E2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5BB2C-C1C6-47C6-B239-C7D7C55D2A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7D8937-1850-4E75-B737-366AFACF18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B7A948-C622-48A8-8AD7-E8F0C373A363}"/>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6" name="Footer Placeholder 5">
            <a:extLst>
              <a:ext uri="{FF2B5EF4-FFF2-40B4-BE49-F238E27FC236}">
                <a16:creationId xmlns:a16="http://schemas.microsoft.com/office/drawing/2014/main" id="{FE5D84FC-2E83-4879-9124-1BB4BDFD3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F5F74F-7D5B-40BD-B8CB-5A05E5AAD847}"/>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420569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34A4-2826-4D06-8C7C-E3433BD0E1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572B1A-8ACE-47BD-88A9-3289E30028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BB6E08-4775-4605-AAB7-6630154239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881B67-8E24-4607-A1C4-C12522143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06570E-FF8C-44FA-AF83-CAA31A9D50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4441BE-FDDD-4984-BA5C-02CF36EF7418}"/>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8" name="Footer Placeholder 7">
            <a:extLst>
              <a:ext uri="{FF2B5EF4-FFF2-40B4-BE49-F238E27FC236}">
                <a16:creationId xmlns:a16="http://schemas.microsoft.com/office/drawing/2014/main" id="{61840D70-1559-4F11-AC2E-3E48285072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50BC75-C761-4103-98EC-3720D5012EA1}"/>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1175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251C-FDD6-4412-B29F-4A3E232AD4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CA6F1C-1B3C-43E0-BDE0-6ABB06C4919C}"/>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4" name="Footer Placeholder 3">
            <a:extLst>
              <a:ext uri="{FF2B5EF4-FFF2-40B4-BE49-F238E27FC236}">
                <a16:creationId xmlns:a16="http://schemas.microsoft.com/office/drawing/2014/main" id="{DC1EAC84-45A2-4E24-8A43-43C696BADC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EBF2F0-7738-45E5-B3EA-3E10C0974CEC}"/>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1411277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77291A-CDDB-4F23-BCE5-D5EB3CBA7E64}"/>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3" name="Footer Placeholder 2">
            <a:extLst>
              <a:ext uri="{FF2B5EF4-FFF2-40B4-BE49-F238E27FC236}">
                <a16:creationId xmlns:a16="http://schemas.microsoft.com/office/drawing/2014/main" id="{8B346466-7F0D-4044-9BCA-3FEBD86DD4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48ECD-498F-430A-8F78-8B6C50365DB3}"/>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669285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9DD49-271B-4B08-8109-67D686D344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2CD931-4343-42A1-8640-4D634F4F22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4FF3FD-2B2D-4FAC-BAA9-1A6259D76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B796EB-F4DB-4DDE-B6D1-F0E95367CD70}"/>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6" name="Footer Placeholder 5">
            <a:extLst>
              <a:ext uri="{FF2B5EF4-FFF2-40B4-BE49-F238E27FC236}">
                <a16:creationId xmlns:a16="http://schemas.microsoft.com/office/drawing/2014/main" id="{986D9F8E-0398-496C-A3A0-91F537BFE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1E22E-411D-425E-AB46-E7ABD66CE7A6}"/>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493493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B3FF-0A04-478A-90E4-2D3B3F7A1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CE44A-C48D-485F-9867-49A8D79E19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229451-6D72-4794-AF36-70B272EF4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574D1E-4BC0-4681-9A0B-055253CD2CE9}"/>
              </a:ext>
            </a:extLst>
          </p:cNvPr>
          <p:cNvSpPr>
            <a:spLocks noGrp="1"/>
          </p:cNvSpPr>
          <p:nvPr>
            <p:ph type="dt" sz="half" idx="10"/>
          </p:nvPr>
        </p:nvSpPr>
        <p:spPr/>
        <p:txBody>
          <a:bodyPr/>
          <a:lstStyle/>
          <a:p>
            <a:fld id="{7611BEE4-985E-4BBF-B315-86B56C4A5DAF}" type="datetimeFigureOut">
              <a:rPr lang="en-US" smtClean="0"/>
              <a:t>11/11/2021</a:t>
            </a:fld>
            <a:endParaRPr lang="en-US"/>
          </a:p>
        </p:txBody>
      </p:sp>
      <p:sp>
        <p:nvSpPr>
          <p:cNvPr id="6" name="Footer Placeholder 5">
            <a:extLst>
              <a:ext uri="{FF2B5EF4-FFF2-40B4-BE49-F238E27FC236}">
                <a16:creationId xmlns:a16="http://schemas.microsoft.com/office/drawing/2014/main" id="{D93BDAEB-B148-4D97-B6AD-D28B8F2665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055B9-A892-457F-A661-DB9B398A938D}"/>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458758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9Slide.vn - 2019">
            <a:extLst>
              <a:ext uri="{FF2B5EF4-FFF2-40B4-BE49-F238E27FC236}">
                <a16:creationId xmlns:a16="http://schemas.microsoft.com/office/drawing/2014/main" id="{E66FA4B4-3EE5-4A20-9586-09D4C88DEBD6}"/>
              </a:ext>
            </a:extLst>
          </p:cNvPr>
          <p:cNvSpPr txBox="1"/>
          <p:nvPr userDrawn="1"/>
        </p:nvSpPr>
        <p:spPr>
          <a:xfrm>
            <a:off x="0" y="-804565"/>
            <a:ext cx="12192000" cy="461665"/>
          </a:xfrm>
          <a:prstGeom prst="rect">
            <a:avLst/>
          </a:prstGeom>
          <a:noFill/>
        </p:spPr>
        <p:txBody>
          <a:bodyPr vert="horz" rtlCol="0">
            <a:spAutoFit/>
          </a:bodyPr>
          <a:lstStyle/>
          <a:p>
            <a:pPr algn="ctr"/>
            <a:r>
              <a:rPr lang="en-US" sz="2400">
                <a:solidFill>
                  <a:srgbClr val="D7D7D7"/>
                </a:solidFill>
              </a:rPr>
              <a:t>www.9slide.vn</a:t>
            </a:r>
            <a:endParaRPr lang="LID4096" sz="2400">
              <a:solidFill>
                <a:srgbClr val="D7D7D7"/>
              </a:solidFill>
            </a:endParaRPr>
          </a:p>
        </p:txBody>
      </p:sp>
      <p:sp>
        <p:nvSpPr>
          <p:cNvPr id="2" name="Title Placeholder 1">
            <a:extLst>
              <a:ext uri="{FF2B5EF4-FFF2-40B4-BE49-F238E27FC236}">
                <a16:creationId xmlns:a16="http://schemas.microsoft.com/office/drawing/2014/main" id="{9502DEE2-1D85-4426-8FFE-032697D2E8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2B66A9-68A9-48C7-8E78-FDC66AE61C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2D651-E6BE-4C7B-9386-F4161F9FB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11BEE4-985E-4BBF-B315-86B56C4A5DAF}" type="datetimeFigureOut">
              <a:rPr lang="en-US" smtClean="0"/>
              <a:t>11/11/2021</a:t>
            </a:fld>
            <a:endParaRPr lang="en-US"/>
          </a:p>
        </p:txBody>
      </p:sp>
      <p:sp>
        <p:nvSpPr>
          <p:cNvPr id="5" name="Footer Placeholder 4">
            <a:extLst>
              <a:ext uri="{FF2B5EF4-FFF2-40B4-BE49-F238E27FC236}">
                <a16:creationId xmlns:a16="http://schemas.microsoft.com/office/drawing/2014/main" id="{88D1B14D-709D-4396-AD4F-5999F23753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DDE8E9-EC16-465C-9FC9-44B1E8B6D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C4CF67-2FC3-47E9-94D9-4D9EEEB9F3FB}" type="slidenum">
              <a:rPr lang="en-US" smtClean="0"/>
              <a:t>‹#›</a:t>
            </a:fld>
            <a:endParaRPr lang="en-US"/>
          </a:p>
        </p:txBody>
      </p:sp>
    </p:spTree>
    <p:extLst>
      <p:ext uri="{BB962C8B-B14F-4D97-AF65-F5344CB8AC3E}">
        <p14:creationId xmlns:p14="http://schemas.microsoft.com/office/powerpoint/2010/main" val="1777162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thegioididong.com/hoi-dap/ung-dung-ott-la-gi-901669" TargetMode="External"/><Relationship Id="rId5" Type="http://schemas.openxmlformats.org/officeDocument/2006/relationships/hyperlink" Target="https://www.thegioididong.com/game-app/zalo-ung-dung-mang-xa-hoi-pho-bien-viet-nam-219921" TargetMode="Externa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vi.wikipedia.org/wiki/Facebook"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vi.wikipedia.org/w/index.php?title=Goodreads&amp;action=edit&amp;redlink=1"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vi.wikipedia.org/wiki/LinkedI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5F8350A-D7EE-4635-B905-F75D34163BE1}"/>
              </a:ext>
            </a:extLst>
          </p:cNvPr>
          <p:cNvGrpSpPr/>
          <p:nvPr/>
        </p:nvGrpSpPr>
        <p:grpSpPr>
          <a:xfrm>
            <a:off x="4178301" y="9241087"/>
            <a:ext cx="5393870" cy="5393870"/>
            <a:chOff x="4429125" y="1819275"/>
            <a:chExt cx="2019300" cy="2019300"/>
          </a:xfrm>
        </p:grpSpPr>
        <p:sp>
          <p:nvSpPr>
            <p:cNvPr id="19" name="Rectangle: Rounded Corners 18">
              <a:extLst>
                <a:ext uri="{FF2B5EF4-FFF2-40B4-BE49-F238E27FC236}">
                  <a16:creationId xmlns:a16="http://schemas.microsoft.com/office/drawing/2014/main" id="{9F64E9D5-5787-4AEF-939F-5B60E4CF9C3A}"/>
                </a:ext>
              </a:extLst>
            </p:cNvPr>
            <p:cNvSpPr/>
            <p:nvPr/>
          </p:nvSpPr>
          <p:spPr>
            <a:xfrm rot="2700000">
              <a:off x="4429125" y="1819275"/>
              <a:ext cx="2019300" cy="2019300"/>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5F76BA5-6758-4C72-ABF8-87617FA272FD}"/>
                </a:ext>
              </a:extLst>
            </p:cNvPr>
            <p:cNvSpPr/>
            <p:nvPr/>
          </p:nvSpPr>
          <p:spPr>
            <a:xfrm rot="2700000">
              <a:off x="4770886" y="2161035"/>
              <a:ext cx="1335779" cy="13357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BEE31FC-0B49-4E0A-9AF6-A7F06348D8BE}"/>
              </a:ext>
            </a:extLst>
          </p:cNvPr>
          <p:cNvGrpSpPr/>
          <p:nvPr/>
        </p:nvGrpSpPr>
        <p:grpSpPr>
          <a:xfrm>
            <a:off x="5727909" y="-6945287"/>
            <a:ext cx="4781886" cy="4781886"/>
            <a:chOff x="4429125" y="1819275"/>
            <a:chExt cx="2019300" cy="2019300"/>
          </a:xfrm>
        </p:grpSpPr>
        <p:sp>
          <p:nvSpPr>
            <p:cNvPr id="25" name="Rectangle: Rounded Corners 24">
              <a:extLst>
                <a:ext uri="{FF2B5EF4-FFF2-40B4-BE49-F238E27FC236}">
                  <a16:creationId xmlns:a16="http://schemas.microsoft.com/office/drawing/2014/main" id="{8759690E-1210-4A19-8C03-88AF13D3F9A9}"/>
                </a:ext>
              </a:extLst>
            </p:cNvPr>
            <p:cNvSpPr/>
            <p:nvPr/>
          </p:nvSpPr>
          <p:spPr>
            <a:xfrm rot="2700000">
              <a:off x="4429125" y="1819275"/>
              <a:ext cx="2019300" cy="20193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57E39C0-4147-4078-8402-37A98D54214B}"/>
                </a:ext>
              </a:extLst>
            </p:cNvPr>
            <p:cNvSpPr/>
            <p:nvPr/>
          </p:nvSpPr>
          <p:spPr>
            <a:xfrm rot="2700000">
              <a:off x="4783460" y="2132809"/>
              <a:ext cx="1310629" cy="13106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C51DE7B-8DD1-43FD-A1E4-B7455AC4183B}"/>
              </a:ext>
            </a:extLst>
          </p:cNvPr>
          <p:cNvGrpSpPr/>
          <p:nvPr/>
        </p:nvGrpSpPr>
        <p:grpSpPr>
          <a:xfrm>
            <a:off x="-2585073" y="4994048"/>
            <a:ext cx="647700" cy="647700"/>
            <a:chOff x="4429125" y="1819275"/>
            <a:chExt cx="2019300" cy="2019300"/>
          </a:xfrm>
        </p:grpSpPr>
        <p:sp>
          <p:nvSpPr>
            <p:cNvPr id="22" name="Rectangle: Rounded Corners 21">
              <a:extLst>
                <a:ext uri="{FF2B5EF4-FFF2-40B4-BE49-F238E27FC236}">
                  <a16:creationId xmlns:a16="http://schemas.microsoft.com/office/drawing/2014/main" id="{4EEFD344-511A-4015-896A-2D24E68EB11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CE25405-D64E-4E93-9A0F-4C8F294777DE}"/>
                </a:ext>
              </a:extLst>
            </p:cNvPr>
            <p:cNvSpPr/>
            <p:nvPr/>
          </p:nvSpPr>
          <p:spPr>
            <a:xfrm rot="2700000">
              <a:off x="4734427" y="2093862"/>
              <a:ext cx="1394277" cy="13942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1E379A2-F86E-49D9-A225-EFCF15786A1E}"/>
              </a:ext>
            </a:extLst>
          </p:cNvPr>
          <p:cNvGrpSpPr/>
          <p:nvPr/>
        </p:nvGrpSpPr>
        <p:grpSpPr>
          <a:xfrm>
            <a:off x="-4520104" y="5317898"/>
            <a:ext cx="1504951" cy="1504951"/>
            <a:chOff x="1241164" y="3429000"/>
            <a:chExt cx="1504951" cy="1504951"/>
          </a:xfrm>
        </p:grpSpPr>
        <p:sp>
          <p:nvSpPr>
            <p:cNvPr id="28" name="Rectangle: Rounded Corners 27">
              <a:extLst>
                <a:ext uri="{FF2B5EF4-FFF2-40B4-BE49-F238E27FC236}">
                  <a16:creationId xmlns:a16="http://schemas.microsoft.com/office/drawing/2014/main" id="{F792D7F3-66B9-4865-BF8C-6F003F04AB71}"/>
                </a:ext>
              </a:extLst>
            </p:cNvPr>
            <p:cNvSpPr/>
            <p:nvPr/>
          </p:nvSpPr>
          <p:spPr>
            <a:xfrm rot="2700000">
              <a:off x="1241164" y="3429000"/>
              <a:ext cx="1504951" cy="150495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A590D31-2BE3-4A38-A659-39C5A11CCCE8}"/>
                </a:ext>
              </a:extLst>
            </p:cNvPr>
            <p:cNvSpPr/>
            <p:nvPr/>
          </p:nvSpPr>
          <p:spPr>
            <a:xfrm rot="2700000">
              <a:off x="1428526" y="3609937"/>
              <a:ext cx="1130225" cy="11302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CC4C997-A380-4131-9FAF-6B295389BE4D}"/>
              </a:ext>
            </a:extLst>
          </p:cNvPr>
          <p:cNvGrpSpPr/>
          <p:nvPr/>
        </p:nvGrpSpPr>
        <p:grpSpPr>
          <a:xfrm>
            <a:off x="14053511" y="3637949"/>
            <a:ext cx="1221955" cy="1221955"/>
            <a:chOff x="4429125" y="1819275"/>
            <a:chExt cx="2019300" cy="2019300"/>
          </a:xfrm>
        </p:grpSpPr>
        <p:sp>
          <p:nvSpPr>
            <p:cNvPr id="14" name="Rectangle: Rounded Corners 13">
              <a:extLst>
                <a:ext uri="{FF2B5EF4-FFF2-40B4-BE49-F238E27FC236}">
                  <a16:creationId xmlns:a16="http://schemas.microsoft.com/office/drawing/2014/main" id="{DE215A09-79C5-451C-81D4-C2279F40515E}"/>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EAF2497-89F3-42E5-BA40-4C0BD600F8B7}"/>
                </a:ext>
              </a:extLst>
            </p:cNvPr>
            <p:cNvSpPr/>
            <p:nvPr/>
          </p:nvSpPr>
          <p:spPr>
            <a:xfrm rot="2700000">
              <a:off x="4699146" y="2069320"/>
              <a:ext cx="1479256" cy="14792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0E4FA40-BF8D-4DAD-A1C2-16C4042BEF6A}"/>
              </a:ext>
            </a:extLst>
          </p:cNvPr>
          <p:cNvGrpSpPr/>
          <p:nvPr/>
        </p:nvGrpSpPr>
        <p:grpSpPr>
          <a:xfrm>
            <a:off x="15119832" y="2850687"/>
            <a:ext cx="676276" cy="676276"/>
            <a:chOff x="4429125" y="1819275"/>
            <a:chExt cx="2019300" cy="2019300"/>
          </a:xfrm>
        </p:grpSpPr>
        <p:sp>
          <p:nvSpPr>
            <p:cNvPr id="31" name="Rectangle: Rounded Corners 30">
              <a:extLst>
                <a:ext uri="{FF2B5EF4-FFF2-40B4-BE49-F238E27FC236}">
                  <a16:creationId xmlns:a16="http://schemas.microsoft.com/office/drawing/2014/main" id="{4AFE2438-9D49-4B89-B40F-59FF1C5B588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DCE30CF-C9FE-4D1F-8DA4-5753DD1E2685}"/>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BE51351-FB26-4CDC-B221-3234EF300EFA}"/>
              </a:ext>
            </a:extLst>
          </p:cNvPr>
          <p:cNvGrpSpPr/>
          <p:nvPr/>
        </p:nvGrpSpPr>
        <p:grpSpPr>
          <a:xfrm>
            <a:off x="13964239" y="7333777"/>
            <a:ext cx="2466976" cy="2466976"/>
            <a:chOff x="4429125" y="1819275"/>
            <a:chExt cx="2019300" cy="2019300"/>
          </a:xfrm>
        </p:grpSpPr>
        <p:sp>
          <p:nvSpPr>
            <p:cNvPr id="34" name="Rectangle: Rounded Corners 33">
              <a:extLst>
                <a:ext uri="{FF2B5EF4-FFF2-40B4-BE49-F238E27FC236}">
                  <a16:creationId xmlns:a16="http://schemas.microsoft.com/office/drawing/2014/main" id="{CFCD80AB-DF65-42F1-A08A-8B26F74450BD}"/>
                </a:ext>
              </a:extLst>
            </p:cNvPr>
            <p:cNvSpPr/>
            <p:nvPr/>
          </p:nvSpPr>
          <p:spPr>
            <a:xfrm rot="2700000">
              <a:off x="4429125" y="1819275"/>
              <a:ext cx="2019300" cy="2019300"/>
            </a:xfrm>
            <a:prstGeom prst="round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4E77A3B-C881-453C-A38D-A6CA06701DF7}"/>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058B291-5534-46FB-A18D-65B535A64DA8}"/>
              </a:ext>
            </a:extLst>
          </p:cNvPr>
          <p:cNvSpPr/>
          <p:nvPr/>
        </p:nvSpPr>
        <p:spPr>
          <a:xfrm>
            <a:off x="-3271761" y="1942992"/>
            <a:ext cx="2714920" cy="369332"/>
          </a:xfrm>
          <a:prstGeom prst="rect">
            <a:avLst/>
          </a:prstGeom>
          <a:solidFill>
            <a:srgbClr val="1874A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A83002-AE76-4352-8E03-4C294CD26E1F}"/>
              </a:ext>
            </a:extLst>
          </p:cNvPr>
          <p:cNvSpPr txBox="1"/>
          <p:nvPr/>
        </p:nvSpPr>
        <p:spPr>
          <a:xfrm>
            <a:off x="-4920765" y="572590"/>
            <a:ext cx="4403095" cy="1569660"/>
          </a:xfrm>
          <a:prstGeom prst="rect">
            <a:avLst/>
          </a:prstGeom>
          <a:noFill/>
          <a:ln>
            <a:noFill/>
          </a:ln>
        </p:spPr>
        <p:txBody>
          <a:bodyPr wrap="square" rtlCol="0">
            <a:spAutoFit/>
          </a:bodyPr>
          <a:lstStyle/>
          <a:p>
            <a:r>
              <a:rPr lang="en-US" sz="7200" b="1"/>
              <a:t>SINH VIÊN </a:t>
            </a:r>
          </a:p>
          <a:p>
            <a:pPr algn="r"/>
            <a:r>
              <a:rPr lang="en-US" sz="2400" b="1"/>
              <a:t>VỚI MẠNG XÃ HỘI</a:t>
            </a:r>
          </a:p>
        </p:txBody>
      </p:sp>
      <p:pic>
        <p:nvPicPr>
          <p:cNvPr id="11" name="Picture 10" descr="Logo, company name&#10;&#10;Description automatically generated">
            <a:extLst>
              <a:ext uri="{FF2B5EF4-FFF2-40B4-BE49-F238E27FC236}">
                <a16:creationId xmlns:a16="http://schemas.microsoft.com/office/drawing/2014/main" id="{16943CC2-5CD8-41CF-B991-F722B565B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5150" y="-1212387"/>
            <a:ext cx="6518120" cy="6518120"/>
          </a:xfrm>
          <a:prstGeom prst="rect">
            <a:avLst/>
          </a:prstGeom>
        </p:spPr>
      </p:pic>
      <p:cxnSp>
        <p:nvCxnSpPr>
          <p:cNvPr id="13" name="Straight Connector 12">
            <a:extLst>
              <a:ext uri="{FF2B5EF4-FFF2-40B4-BE49-F238E27FC236}">
                <a16:creationId xmlns:a16="http://schemas.microsoft.com/office/drawing/2014/main" id="{C2F84D9F-D576-48DE-BCE8-BD7ACB35DDB1}"/>
              </a:ext>
            </a:extLst>
          </p:cNvPr>
          <p:cNvCxnSpPr/>
          <p:nvPr/>
        </p:nvCxnSpPr>
        <p:spPr>
          <a:xfrm>
            <a:off x="2903220" y="3502641"/>
            <a:ext cx="6280050" cy="0"/>
          </a:xfrm>
          <a:prstGeom prst="line">
            <a:avLst/>
          </a:prstGeom>
          <a:ln w="57150">
            <a:solidFill>
              <a:srgbClr val="0283C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D90B6FE-9D0C-4BC6-9EF4-1C344FAE2BAA}"/>
              </a:ext>
            </a:extLst>
          </p:cNvPr>
          <p:cNvSpPr txBox="1"/>
          <p:nvPr/>
        </p:nvSpPr>
        <p:spPr>
          <a:xfrm>
            <a:off x="6875236" y="2861653"/>
            <a:ext cx="1513556" cy="584775"/>
          </a:xfrm>
          <a:prstGeom prst="rect">
            <a:avLst/>
          </a:prstGeom>
          <a:noFill/>
          <a:ln>
            <a:noFill/>
          </a:ln>
        </p:spPr>
        <p:txBody>
          <a:bodyPr wrap="none" rtlCol="0">
            <a:spAutoFit/>
          </a:bodyPr>
          <a:lstStyle/>
          <a:p>
            <a:r>
              <a:rPr lang="en-US" sz="3200" b="1">
                <a:solidFill>
                  <a:srgbClr val="1874A7"/>
                </a:solidFill>
                <a:latin typeface=".VnAristote" panose="020B7200000000000000" pitchFamily="34" charset="0"/>
              </a:rPr>
              <a:t>Group 2</a:t>
            </a:r>
          </a:p>
        </p:txBody>
      </p:sp>
      <p:sp>
        <p:nvSpPr>
          <p:cNvPr id="36" name="TextBox 35">
            <a:extLst>
              <a:ext uri="{FF2B5EF4-FFF2-40B4-BE49-F238E27FC236}">
                <a16:creationId xmlns:a16="http://schemas.microsoft.com/office/drawing/2014/main" id="{C6F6CB21-4E76-4751-B685-076FE44AE604}"/>
              </a:ext>
            </a:extLst>
          </p:cNvPr>
          <p:cNvSpPr txBox="1"/>
          <p:nvPr/>
        </p:nvSpPr>
        <p:spPr>
          <a:xfrm>
            <a:off x="523400" y="3867506"/>
            <a:ext cx="1107996"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Member:</a:t>
            </a:r>
          </a:p>
        </p:txBody>
      </p:sp>
      <p:sp>
        <p:nvSpPr>
          <p:cNvPr id="38" name="Rectangle 378">
            <a:extLst>
              <a:ext uri="{FF2B5EF4-FFF2-40B4-BE49-F238E27FC236}">
                <a16:creationId xmlns:a16="http://schemas.microsoft.com/office/drawing/2014/main" id="{FFFB5685-452C-4F5C-A523-BFD16330D324}"/>
              </a:ext>
            </a:extLst>
          </p:cNvPr>
          <p:cNvSpPr/>
          <p:nvPr/>
        </p:nvSpPr>
        <p:spPr>
          <a:xfrm>
            <a:off x="1995055" y="4052172"/>
            <a:ext cx="3929155" cy="249749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94">
            <a:extLst>
              <a:ext uri="{FF2B5EF4-FFF2-40B4-BE49-F238E27FC236}">
                <a16:creationId xmlns:a16="http://schemas.microsoft.com/office/drawing/2014/main" id="{7508A593-DC76-47B2-8BEC-093EB1EFA1CD}"/>
              </a:ext>
            </a:extLst>
          </p:cNvPr>
          <p:cNvSpPr/>
          <p:nvPr/>
        </p:nvSpPr>
        <p:spPr>
          <a:xfrm>
            <a:off x="6424214" y="4069153"/>
            <a:ext cx="3929155" cy="249749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2">
            <a:extLst>
              <a:ext uri="{FF2B5EF4-FFF2-40B4-BE49-F238E27FC236}">
                <a16:creationId xmlns:a16="http://schemas.microsoft.com/office/drawing/2014/main" id="{54932793-76B6-4D63-9D2A-793A5083D403}"/>
              </a:ext>
            </a:extLst>
          </p:cNvPr>
          <p:cNvSpPr/>
          <p:nvPr/>
        </p:nvSpPr>
        <p:spPr>
          <a:xfrm>
            <a:off x="3900119"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5">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49322"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17" name="TextBox 16">
            <a:extLst>
              <a:ext uri="{FF2B5EF4-FFF2-40B4-BE49-F238E27FC236}">
                <a16:creationId xmlns:a16="http://schemas.microsoft.com/office/drawing/2014/main" id="{28F8783C-A7CC-45C0-82B5-99B187C44E81}"/>
              </a:ext>
            </a:extLst>
          </p:cNvPr>
          <p:cNvSpPr txBox="1"/>
          <p:nvPr/>
        </p:nvSpPr>
        <p:spPr>
          <a:xfrm>
            <a:off x="1042987" y="1470650"/>
            <a:ext cx="6962162" cy="400110"/>
          </a:xfrm>
          <a:prstGeom prst="rect">
            <a:avLst/>
          </a:prstGeom>
          <a:noFill/>
        </p:spPr>
        <p:txBody>
          <a:bodyPr wrap="none" rtlCol="0">
            <a:spAutoFit/>
          </a:bodyPr>
          <a:lstStyle/>
          <a:p>
            <a:r>
              <a:rPr lang="en-US" sz="2000">
                <a:solidFill>
                  <a:schemeClr val="tx1"/>
                </a:solidFill>
                <a:latin typeface="Times New Roman" panose="02020603050405020304" pitchFamily="18" charset="0"/>
                <a:cs typeface="Times New Roman" panose="02020603050405020304" pitchFamily="18" charset="0"/>
              </a:rPr>
              <a:t>Số người dùng MXH là 72 triệu người(chiếm73,65% tổng dân số)</a:t>
            </a:r>
          </a:p>
        </p:txBody>
      </p:sp>
      <p:sp>
        <p:nvSpPr>
          <p:cNvPr id="14" name="Right Triangle 13">
            <a:extLst>
              <a:ext uri="{FF2B5EF4-FFF2-40B4-BE49-F238E27FC236}">
                <a16:creationId xmlns:a16="http://schemas.microsoft.com/office/drawing/2014/main" id="{E46D9530-3472-487F-8AD8-F1121D2F960A}"/>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0337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4932793-76B6-4D63-9D2A-793A5083D403}"/>
              </a:ext>
            </a:extLst>
          </p:cNvPr>
          <p:cNvSpPr/>
          <p:nvPr/>
        </p:nvSpPr>
        <p:spPr>
          <a:xfrm>
            <a:off x="3872687"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8">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ight Triangle 11">
            <a:extLst>
              <a:ext uri="{FF2B5EF4-FFF2-40B4-BE49-F238E27FC236}">
                <a16:creationId xmlns:a16="http://schemas.microsoft.com/office/drawing/2014/main" id="{66CC8D80-262C-43B3-9ED9-C2A96C8ADB2D}"/>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79009"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4" name="TextBox 3">
            <a:extLst>
              <a:ext uri="{FF2B5EF4-FFF2-40B4-BE49-F238E27FC236}">
                <a16:creationId xmlns:a16="http://schemas.microsoft.com/office/drawing/2014/main" id="{134A469E-BE7B-4F60-9DFE-08467F858E25}"/>
              </a:ext>
            </a:extLst>
          </p:cNvPr>
          <p:cNvSpPr txBox="1"/>
          <p:nvPr/>
        </p:nvSpPr>
        <p:spPr>
          <a:xfrm>
            <a:off x="1057275" y="1500164"/>
            <a:ext cx="6224781" cy="400110"/>
          </a:xfrm>
          <a:prstGeom prst="rect">
            <a:avLst/>
          </a:prstGeom>
          <a:noFill/>
        </p:spPr>
        <p:txBody>
          <a:bodyPr wrap="non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Thời gian sử dụng trung bình trong 1 ngày là 2 giờ 21 phút</a:t>
            </a:r>
          </a:p>
        </p:txBody>
      </p:sp>
    </p:spTree>
    <p:extLst>
      <p:ext uri="{BB962C8B-B14F-4D97-AF65-F5344CB8AC3E}">
        <p14:creationId xmlns:p14="http://schemas.microsoft.com/office/powerpoint/2010/main" val="188950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4932793-76B6-4D63-9D2A-793A5083D403}"/>
              </a:ext>
            </a:extLst>
          </p:cNvPr>
          <p:cNvSpPr/>
          <p:nvPr/>
        </p:nvSpPr>
        <p:spPr>
          <a:xfrm>
            <a:off x="3872687"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8">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ight Triangle 11">
            <a:extLst>
              <a:ext uri="{FF2B5EF4-FFF2-40B4-BE49-F238E27FC236}">
                <a16:creationId xmlns:a16="http://schemas.microsoft.com/office/drawing/2014/main" id="{66CC8D80-262C-43B3-9ED9-C2A96C8ADB2D}"/>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49322"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4" name="TextBox 3">
            <a:extLst>
              <a:ext uri="{FF2B5EF4-FFF2-40B4-BE49-F238E27FC236}">
                <a16:creationId xmlns:a16="http://schemas.microsoft.com/office/drawing/2014/main" id="{1A41C1E6-8213-4ED7-9210-3AC1D4922F24}"/>
              </a:ext>
            </a:extLst>
          </p:cNvPr>
          <p:cNvSpPr txBox="1"/>
          <p:nvPr/>
        </p:nvSpPr>
        <p:spPr>
          <a:xfrm>
            <a:off x="1057275" y="1549324"/>
            <a:ext cx="2061783" cy="400110"/>
          </a:xfrm>
          <a:prstGeom prst="rect">
            <a:avLst/>
          </a:prstGeom>
          <a:noFill/>
        </p:spPr>
        <p:txBody>
          <a:bodyPr wrap="non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Thời gian sử dụng</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417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4932793-76B6-4D63-9D2A-793A5083D403}"/>
              </a:ext>
            </a:extLst>
          </p:cNvPr>
          <p:cNvSpPr/>
          <p:nvPr/>
        </p:nvSpPr>
        <p:spPr>
          <a:xfrm>
            <a:off x="3872687"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8">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ight Triangle 11">
            <a:extLst>
              <a:ext uri="{FF2B5EF4-FFF2-40B4-BE49-F238E27FC236}">
                <a16:creationId xmlns:a16="http://schemas.microsoft.com/office/drawing/2014/main" id="{66CC8D80-262C-43B3-9ED9-C2A96C8ADB2D}"/>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49322"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17" name="TextBox 16">
            <a:extLst>
              <a:ext uri="{FF2B5EF4-FFF2-40B4-BE49-F238E27FC236}">
                <a16:creationId xmlns:a16="http://schemas.microsoft.com/office/drawing/2014/main" id="{28F8783C-A7CC-45C0-82B5-99B187C44E81}"/>
              </a:ext>
            </a:extLst>
          </p:cNvPr>
          <p:cNvSpPr txBox="1"/>
          <p:nvPr/>
        </p:nvSpPr>
        <p:spPr>
          <a:xfrm>
            <a:off x="1095375" y="1584066"/>
            <a:ext cx="1159292" cy="400110"/>
          </a:xfrm>
          <a:prstGeom prst="rect">
            <a:avLst/>
          </a:prstGeom>
          <a:noFill/>
        </p:spPr>
        <p:txBody>
          <a:bodyPr wrap="non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Mục đích</a:t>
            </a:r>
            <a:endParaRPr lang="en-US" sz="20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83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2">
            <a:extLst>
              <a:ext uri="{FF2B5EF4-FFF2-40B4-BE49-F238E27FC236}">
                <a16:creationId xmlns:a16="http://schemas.microsoft.com/office/drawing/2014/main" id="{54932793-76B6-4D63-9D2A-793A5083D403}"/>
              </a:ext>
            </a:extLst>
          </p:cNvPr>
          <p:cNvSpPr/>
          <p:nvPr/>
        </p:nvSpPr>
        <p:spPr>
          <a:xfrm>
            <a:off x="3872687"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5">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ight Triangle 11">
            <a:extLst>
              <a:ext uri="{FF2B5EF4-FFF2-40B4-BE49-F238E27FC236}">
                <a16:creationId xmlns:a16="http://schemas.microsoft.com/office/drawing/2014/main" id="{66CC8D80-262C-43B3-9ED9-C2A96C8ADB2D}"/>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49322"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17" name="TextBox 16">
            <a:extLst>
              <a:ext uri="{FF2B5EF4-FFF2-40B4-BE49-F238E27FC236}">
                <a16:creationId xmlns:a16="http://schemas.microsoft.com/office/drawing/2014/main" id="{28F8783C-A7CC-45C0-82B5-99B187C44E81}"/>
              </a:ext>
            </a:extLst>
          </p:cNvPr>
          <p:cNvSpPr txBox="1"/>
          <p:nvPr/>
        </p:nvSpPr>
        <p:spPr>
          <a:xfrm>
            <a:off x="1057275" y="1598517"/>
            <a:ext cx="6175921" cy="400110"/>
          </a:xfrm>
          <a:prstGeom prst="rect">
            <a:avLst/>
          </a:prstGeom>
          <a:noFill/>
        </p:spPr>
        <p:txBody>
          <a:bodyPr wrap="non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Các MXH được sử dụng nhiều ở Việt Nam:(tháng 1/2021)</a:t>
            </a:r>
            <a:endParaRPr lang="en-US" sz="20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176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5">
            <a:extLst>
              <a:ext uri="{FF2B5EF4-FFF2-40B4-BE49-F238E27FC236}">
                <a16:creationId xmlns:a16="http://schemas.microsoft.com/office/drawing/2014/main" id="{ED420E1D-D67C-4524-8D3B-9E1DF44F2118}"/>
              </a:ext>
            </a:extLst>
          </p:cNvPr>
          <p:cNvSpPr/>
          <p:nvPr/>
        </p:nvSpPr>
        <p:spPr>
          <a:xfrm>
            <a:off x="5806911" y="1390650"/>
            <a:ext cx="5519524" cy="5280012"/>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10">
            <a:extLst>
              <a:ext uri="{FF2B5EF4-FFF2-40B4-BE49-F238E27FC236}">
                <a16:creationId xmlns:a16="http://schemas.microsoft.com/office/drawing/2014/main" id="{38C64ABB-BA99-40D5-AABE-202E8AEE3BAE}"/>
              </a:ext>
            </a:extLst>
          </p:cNvPr>
          <p:cNvSpPr/>
          <p:nvPr/>
        </p:nvSpPr>
        <p:spPr>
          <a:xfrm>
            <a:off x="439444" y="1777092"/>
            <a:ext cx="1448893" cy="436258"/>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4FBF1736-9F75-40F4-997E-DBD0CFC0A682}"/>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213420-77F7-44CB-A64C-D7B336EE277D}"/>
              </a:ext>
            </a:extLst>
          </p:cNvPr>
          <p:cNvGrpSpPr/>
          <p:nvPr/>
        </p:nvGrpSpPr>
        <p:grpSpPr>
          <a:xfrm>
            <a:off x="0" y="0"/>
            <a:ext cx="1057275" cy="1028699"/>
            <a:chOff x="0" y="0"/>
            <a:chExt cx="1057275" cy="1028699"/>
          </a:xfrm>
        </p:grpSpPr>
        <p:sp>
          <p:nvSpPr>
            <p:cNvPr id="12" name="Right Triangle 11">
              <a:extLst>
                <a:ext uri="{FF2B5EF4-FFF2-40B4-BE49-F238E27FC236}">
                  <a16:creationId xmlns:a16="http://schemas.microsoft.com/office/drawing/2014/main" id="{73777C52-34DC-4549-8B2A-8D8E8750A7EE}"/>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F2EA9747-A01A-4AE0-87E2-4E5957C11D3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2">
            <a:extLst>
              <a:ext uri="{FF2B5EF4-FFF2-40B4-BE49-F238E27FC236}">
                <a16:creationId xmlns:a16="http://schemas.microsoft.com/office/drawing/2014/main" id="{0E4FF8FE-AE23-4B9E-915D-D53EFFF00B52}"/>
              </a:ext>
            </a:extLst>
          </p:cNvPr>
          <p:cNvSpPr/>
          <p:nvPr/>
        </p:nvSpPr>
        <p:spPr>
          <a:xfrm rot="10800000">
            <a:off x="6229348" y="428978"/>
            <a:ext cx="5829301" cy="5589388"/>
          </a:xfrm>
          <a:prstGeom prst="rect">
            <a:avLst/>
          </a:prstGeom>
          <a:blipFill dpi="0" rotWithShape="0">
            <a:blip r:embed="rId2"/>
            <a:srcRect/>
            <a:stretch>
              <a:fillRect l="-1000"/>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9276626-F93A-4F6D-8C9B-057956827A91}"/>
              </a:ext>
            </a:extLst>
          </p:cNvPr>
          <p:cNvSpPr txBox="1"/>
          <p:nvPr/>
        </p:nvSpPr>
        <p:spPr>
          <a:xfrm>
            <a:off x="0" y="2353960"/>
            <a:ext cx="5677927" cy="4760278"/>
          </a:xfrm>
          <a:prstGeom prst="rect">
            <a:avLst/>
          </a:prstGeom>
          <a:noFill/>
        </p:spPr>
        <p:txBody>
          <a:bodyPr wrap="square" rtlCol="0">
            <a:spAutoFit/>
          </a:bodyPr>
          <a:lstStyle/>
          <a:p>
            <a:pPr marL="457200" algn="l">
              <a:spcAft>
                <a:spcPts val="1000"/>
              </a:spcAft>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 khảo sát của Bộ GD-ĐT với 2.000 học sinh - sinh viên 4 tỉnh thành Hà Nội, TP.HCM, Thái Nguyên, Hải Phòng, có trên 92% sinh viên và trên 84% học sinh cấp THCS và THPT thường xuyên sử dụng mạng xã hội Facebook.</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l">
              <a:spcAft>
                <a:spcPts val="150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 đó, có 26% số người sử dụng dưới 1 giờ/ngày, 40% sử dụng từ 1 - 3 giờ và 34% sử dụng trên 3 giờ. Về thời điểm truy cập, có tới 45% cho biết sử dụng mạng bất kỳ lúc nào và có thiết bị truy cập trong tay.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l">
              <a:spcAft>
                <a:spcPts val="150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 mục đích sử dụng, phần lớn để giao lưu, kết bạn, trò chuyện, nhắn tin (trên 92%); cập nhật thông tin bạn bè và xã hội (trên 82%); phục vụ mục đích học tập và việc làm (81%); tìm kiếm nghề nghiệp và việc làm (trên 32%)...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
        <p:nvSpPr>
          <p:cNvPr id="2" name="TextBox 1">
            <a:extLst>
              <a:ext uri="{FF2B5EF4-FFF2-40B4-BE49-F238E27FC236}">
                <a16:creationId xmlns:a16="http://schemas.microsoft.com/office/drawing/2014/main" id="{1D9E5D5D-B30A-471D-93AB-E9C9AE9676D7}"/>
              </a:ext>
            </a:extLst>
          </p:cNvPr>
          <p:cNvSpPr txBox="1"/>
          <p:nvPr/>
        </p:nvSpPr>
        <p:spPr>
          <a:xfrm>
            <a:off x="7136091" y="461962"/>
            <a:ext cx="4430597" cy="307777"/>
          </a:xfrm>
          <a:prstGeom prst="rect">
            <a:avLst/>
          </a:prstGeom>
          <a:noFill/>
        </p:spPr>
        <p:txBody>
          <a:bodyPr wrap="square" rtlCol="0">
            <a:spAutoFit/>
          </a:bodyPr>
          <a:lstStyle/>
          <a:p>
            <a:r>
              <a:rPr lang="en-US" sz="1400" i="1">
                <a:effectLst/>
                <a:latin typeface="Times New Roman" panose="02020603050405020304" pitchFamily="18" charset="0"/>
                <a:ea typeface="Calibri" panose="020F0502020204030204" pitchFamily="34" charset="0"/>
              </a:rPr>
              <a:t>Các mạng xã hội thường được sinh viên sử dụng (%)</a:t>
            </a:r>
            <a:endParaRPr lang="en-US" sz="1400" i="1"/>
          </a:p>
        </p:txBody>
      </p:sp>
      <p:sp>
        <p:nvSpPr>
          <p:cNvPr id="16" name="TextBox 15">
            <a:extLst>
              <a:ext uri="{FF2B5EF4-FFF2-40B4-BE49-F238E27FC236}">
                <a16:creationId xmlns:a16="http://schemas.microsoft.com/office/drawing/2014/main" id="{AB58026C-31B0-40FD-B9A3-A722239CC363}"/>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17" name="TextBox 16">
            <a:extLst>
              <a:ext uri="{FF2B5EF4-FFF2-40B4-BE49-F238E27FC236}">
                <a16:creationId xmlns:a16="http://schemas.microsoft.com/office/drawing/2014/main" id="{473EA0AA-75C9-4167-8265-CCC802F41BE9}"/>
              </a:ext>
            </a:extLst>
          </p:cNvPr>
          <p:cNvSpPr txBox="1"/>
          <p:nvPr/>
        </p:nvSpPr>
        <p:spPr>
          <a:xfrm>
            <a:off x="461962" y="1143902"/>
            <a:ext cx="6146276" cy="461665"/>
          </a:xfrm>
          <a:prstGeom prst="rect">
            <a:avLst/>
          </a:prstGeom>
          <a:noFill/>
        </p:spPr>
        <p:txBody>
          <a:bodyPr wrap="square">
            <a:spAutoFit/>
          </a:bodyPr>
          <a:lstStyle/>
          <a:p>
            <a:pPr marL="457200" algn="l">
              <a:spcAft>
                <a:spcPts val="1000"/>
              </a:spcAft>
            </a:pPr>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4. Đối với sinh viên:</a:t>
            </a:r>
            <a:endParaRPr lang="en-US">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3552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a:extLst>
              <a:ext uri="{FF2B5EF4-FFF2-40B4-BE49-F238E27FC236}">
                <a16:creationId xmlns:a16="http://schemas.microsoft.com/office/drawing/2014/main" id="{7045FDCC-4C96-471E-9942-C7AA90B8D9FA}"/>
              </a:ext>
            </a:extLst>
          </p:cNvPr>
          <p:cNvSpPr/>
          <p:nvPr/>
        </p:nvSpPr>
        <p:spPr>
          <a:xfrm>
            <a:off x="395926" y="2103562"/>
            <a:ext cx="11225949" cy="4372368"/>
          </a:xfrm>
          <a:prstGeom prst="frame">
            <a:avLst>
              <a:gd name="adj1" fmla="val 2582"/>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10">
            <a:extLst>
              <a:ext uri="{FF2B5EF4-FFF2-40B4-BE49-F238E27FC236}">
                <a16:creationId xmlns:a16="http://schemas.microsoft.com/office/drawing/2014/main" id="{FBE600F9-C578-4F0C-AEFA-71A8126DDEAE}"/>
              </a:ext>
            </a:extLst>
          </p:cNvPr>
          <p:cNvSpPr/>
          <p:nvPr/>
        </p:nvSpPr>
        <p:spPr>
          <a:xfrm>
            <a:off x="771524" y="1548543"/>
            <a:ext cx="1343025" cy="36195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0D4C27C-E3E0-42E6-9C04-A39C7C6F6F3E}"/>
              </a:ext>
            </a:extLst>
          </p:cNvPr>
          <p:cNvGrpSpPr/>
          <p:nvPr/>
        </p:nvGrpSpPr>
        <p:grpSpPr>
          <a:xfrm>
            <a:off x="0" y="0"/>
            <a:ext cx="1057275" cy="1028699"/>
            <a:chOff x="0" y="0"/>
            <a:chExt cx="1057275" cy="1028699"/>
          </a:xfrm>
        </p:grpSpPr>
        <p:sp>
          <p:nvSpPr>
            <p:cNvPr id="14" name="Right Triangle 13">
              <a:extLst>
                <a:ext uri="{FF2B5EF4-FFF2-40B4-BE49-F238E27FC236}">
                  <a16:creationId xmlns:a16="http://schemas.microsoft.com/office/drawing/2014/main" id="{E7D7F97F-8C92-41FD-8D91-39D543B4A1EB}"/>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7DFDF166-EC53-4FCD-AEC4-4406A8C7E09A}"/>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2">
            <a:extLst>
              <a:ext uri="{FF2B5EF4-FFF2-40B4-BE49-F238E27FC236}">
                <a16:creationId xmlns:a16="http://schemas.microsoft.com/office/drawing/2014/main" id="{A4754605-DFB1-409B-A51A-712C2B4F9970}"/>
              </a:ext>
            </a:extLst>
          </p:cNvPr>
          <p:cNvSpPr/>
          <p:nvPr/>
        </p:nvSpPr>
        <p:spPr>
          <a:xfrm rot="10800000">
            <a:off x="6943522" y="-1"/>
            <a:ext cx="5375934" cy="6858000"/>
          </a:xfrm>
          <a:prstGeom prst="rect">
            <a:avLst/>
          </a:prstGeom>
          <a:blipFill dpi="0" rotWithShape="0">
            <a:blip r:embed="rId2"/>
            <a:srcRect/>
            <a:stretch>
              <a:fillRect l="-21000" r="-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1">
            <a:extLst>
              <a:ext uri="{FF2B5EF4-FFF2-40B4-BE49-F238E27FC236}">
                <a16:creationId xmlns:a16="http://schemas.microsoft.com/office/drawing/2014/main" id="{9273A90B-AE63-496A-8F86-CFF3BBC24BBD}"/>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5" name="TextBox 4">
            <a:extLst>
              <a:ext uri="{FF2B5EF4-FFF2-40B4-BE49-F238E27FC236}">
                <a16:creationId xmlns:a16="http://schemas.microsoft.com/office/drawing/2014/main" id="{7B775524-D816-4847-B8E2-C4ABD7A6BFE8}"/>
              </a:ext>
            </a:extLst>
          </p:cNvPr>
          <p:cNvSpPr txBox="1"/>
          <p:nvPr/>
        </p:nvSpPr>
        <p:spPr>
          <a:xfrm>
            <a:off x="780777" y="1028741"/>
            <a:ext cx="5493812" cy="400110"/>
          </a:xfrm>
          <a:prstGeom prst="rect">
            <a:avLst/>
          </a:prstGeom>
          <a:noFill/>
        </p:spPr>
        <p:txBody>
          <a:bodyPr wrap="none" rtlCol="0">
            <a:spAutoFit/>
          </a:bodyPr>
          <a:lstStyle/>
          <a:p>
            <a:r>
              <a:rPr lang="en-US" sz="20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5. Một số MXH phổ biến sinh viên thường dùng:</a:t>
            </a:r>
            <a:endParaRPr lang="en-US" sz="20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673D3EA-8545-4B4D-BE02-233598C56073}"/>
              </a:ext>
            </a:extLst>
          </p:cNvPr>
          <p:cNvSpPr txBox="1"/>
          <p:nvPr/>
        </p:nvSpPr>
        <p:spPr>
          <a:xfrm>
            <a:off x="1289157" y="2535482"/>
            <a:ext cx="5239830" cy="3170099"/>
          </a:xfrm>
          <a:prstGeom prst="rect">
            <a:avLst/>
          </a:prstGeom>
          <a:noFill/>
        </p:spPr>
        <p:txBody>
          <a:bodyPr wrap="square" rtlCol="0">
            <a:spAutoFit/>
          </a:bodyPr>
          <a:lstStyle/>
          <a:p>
            <a:r>
              <a:rPr lang="en-US" sz="2000" b="1">
                <a:effectLst/>
                <a:latin typeface="Times New Roman" panose="02020603050405020304" pitchFamily="18" charset="0"/>
                <a:ea typeface="Calibri" panose="020F0502020204030204" pitchFamily="34" charset="0"/>
              </a:rPr>
              <a:t>Facebook</a:t>
            </a:r>
            <a:r>
              <a:rPr lang="en-US" sz="2000">
                <a:effectLst/>
                <a:latin typeface="Times New Roman" panose="02020603050405020304" pitchFamily="18" charset="0"/>
                <a:ea typeface="Calibri" panose="020F0502020204030204" pitchFamily="34" charset="0"/>
              </a:rPr>
              <a:t> : Mạng xã hội lớn nhất hiện nay</a:t>
            </a:r>
          </a:p>
          <a:p>
            <a:r>
              <a:rPr lang="en-US" sz="2000">
                <a:effectLst/>
                <a:latin typeface="Times New Roman" panose="02020603050405020304" pitchFamily="18" charset="0"/>
                <a:ea typeface="Calibri" panose="020F0502020204030204" pitchFamily="34" charset="0"/>
                <a:cs typeface="Times New Roman" panose="02020603050405020304" pitchFamily="18" charset="0"/>
              </a:rPr>
              <a:t>Facebook là nền tảng mạng xã hội lớn nhất hiện nay với 2,8 tỷ người dùng hàng tháng  (2021</a:t>
            </a:r>
            <a:r>
              <a:rPr lang="en-US" sz="2000">
                <a:solidFill>
                  <a:srgbClr val="548DD4"/>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solidFill>
                <a:srgbClr val="548DD4"/>
              </a:solidFill>
              <a:latin typeface="Times New Roman" panose="02020603050405020304" pitchFamily="18" charset="0"/>
              <a:ea typeface="Calibri" panose="020F0502020204030204" pitchFamily="34" charset="0"/>
              <a:cs typeface="Times New Roman" panose="02020603050405020304" pitchFamily="18" charset="0"/>
            </a:endParaRPr>
          </a:p>
          <a:p>
            <a:r>
              <a:rPr lang="en-US" sz="2000">
                <a:effectLst/>
                <a:latin typeface="Times New Roman" panose="02020603050405020304" pitchFamily="18" charset="0"/>
                <a:ea typeface="Calibri" panose="020F0502020204030204" pitchFamily="34" charset="0"/>
                <a:cs typeface="Times New Roman" panose="02020603050405020304" pitchFamily="18" charset="0"/>
              </a:rPr>
              <a:t>Với  Facebook, bạn có thể kết bạn với những bạn bè theo rất nhiều mối quan hệ khác nhau. Bên cạnh đó Facebook là nơi để mọi người cập nhật hồ sơ cá nhân, chia sẻ những mối quan tâm, cảm xúc của bản thân đi kèm với những định dạng đa dạng như trạng thái, hình ảnh, video, Stories, live stream ...</a:t>
            </a:r>
          </a:p>
        </p:txBody>
      </p:sp>
      <p:grpSp>
        <p:nvGrpSpPr>
          <p:cNvPr id="24" name="Group 23">
            <a:extLst>
              <a:ext uri="{FF2B5EF4-FFF2-40B4-BE49-F238E27FC236}">
                <a16:creationId xmlns:a16="http://schemas.microsoft.com/office/drawing/2014/main" id="{830E940B-37D0-467F-B183-AE818AF54AE8}"/>
              </a:ext>
            </a:extLst>
          </p:cNvPr>
          <p:cNvGrpSpPr/>
          <p:nvPr/>
        </p:nvGrpSpPr>
        <p:grpSpPr>
          <a:xfrm>
            <a:off x="1313620" y="49"/>
            <a:ext cx="10980999" cy="6966407"/>
            <a:chOff x="439477" y="-108407"/>
            <a:chExt cx="10980999" cy="6966407"/>
          </a:xfrm>
        </p:grpSpPr>
        <p:sp>
          <p:nvSpPr>
            <p:cNvPr id="26" name="!!1545">
              <a:extLst>
                <a:ext uri="{FF2B5EF4-FFF2-40B4-BE49-F238E27FC236}">
                  <a16:creationId xmlns:a16="http://schemas.microsoft.com/office/drawing/2014/main" id="{37E87C0F-BACB-4410-94C5-EA792046675D}"/>
                </a:ext>
              </a:extLst>
            </p:cNvPr>
            <p:cNvSpPr/>
            <p:nvPr/>
          </p:nvSpPr>
          <p:spPr>
            <a:xfrm rot="10800000">
              <a:off x="6072336" y="-108407"/>
              <a:ext cx="5348140" cy="6966407"/>
            </a:xfrm>
            <a:prstGeom prst="rect">
              <a:avLst/>
            </a:prstGeom>
            <a:blipFill dpi="0" rotWithShape="0">
              <a:blip r:embed="rId3"/>
              <a:srcRect/>
              <a:stretch>
                <a:fillRect l="-6000" r="-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91C5B0A-0999-40FE-9534-ADC921737C49}"/>
                </a:ext>
              </a:extLst>
            </p:cNvPr>
            <p:cNvSpPr txBox="1"/>
            <p:nvPr/>
          </p:nvSpPr>
          <p:spPr>
            <a:xfrm>
              <a:off x="439477" y="2385273"/>
              <a:ext cx="5239830" cy="3477875"/>
            </a:xfrm>
            <a:prstGeom prst="rect">
              <a:avLst/>
            </a:prstGeom>
            <a:solidFill>
              <a:schemeClr val="bg1"/>
            </a:solidFill>
          </p:spPr>
          <p:txBody>
            <a:bodyPr wrap="square" rtlCol="0">
              <a:spAutoFit/>
            </a:bodyPr>
            <a:lstStyle/>
            <a:p>
              <a:r>
                <a:rPr lang="en-US" sz="2000" b="1">
                  <a:effectLst/>
                  <a:latin typeface="Times New Roman" panose="02020603050405020304" pitchFamily="18" charset="0"/>
                  <a:ea typeface="Calibri" panose="020F0502020204030204" pitchFamily="34" charset="0"/>
                </a:rPr>
                <a:t>Instagram</a:t>
              </a:r>
              <a:r>
                <a:rPr lang="en-US" sz="2000">
                  <a:effectLst/>
                  <a:latin typeface="Times New Roman" panose="02020603050405020304" pitchFamily="18" charset="0"/>
                  <a:ea typeface="Calibri" panose="020F0502020204030204" pitchFamily="34" charset="0"/>
                </a:rPr>
                <a:t>: Mạng xã hội chia sẻ hình ảnh</a:t>
              </a:r>
            </a:p>
            <a:p>
              <a:r>
                <a:rPr lang="en-US" sz="2000">
                  <a:effectLst/>
                  <a:latin typeface="Times New Roman" panose="02020603050405020304" pitchFamily="18" charset="0"/>
                  <a:ea typeface="Calibri" panose="020F0502020204030204" pitchFamily="34" charset="0"/>
                  <a:cs typeface="Times New Roman" panose="02020603050405020304" pitchFamily="18" charset="0"/>
                </a:rPr>
                <a:t>Instagram là một ứng dụng chia sẻ ảnh và video miễn phí trên Apple iOS, Android và Windows Phone, cho phép người dùng có thể tải ảnh hoặc video lên và chia sẻ ảnh hoặc video với những người theo dõi hoặc nhóm bạn bè chọn lọc. Họ cũng có thể xem, bình luận và thích bài viết mà bạn bè mình chia sẻ trên Instagram. Hiện tại IG có hơn </a:t>
              </a:r>
              <a:r>
                <a:rPr lang="en-US" sz="2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1,16 tỷ người dùngInstagram</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với 10.717.000 </a:t>
              </a:r>
              <a:r>
                <a:rPr lang="en-US" sz="2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 dung tại Việt nam</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8" name="Group 27">
            <a:extLst>
              <a:ext uri="{FF2B5EF4-FFF2-40B4-BE49-F238E27FC236}">
                <a16:creationId xmlns:a16="http://schemas.microsoft.com/office/drawing/2014/main" id="{F30D7996-230D-4AE9-8CF8-67799CE87CD4}"/>
              </a:ext>
            </a:extLst>
          </p:cNvPr>
          <p:cNvGrpSpPr/>
          <p:nvPr/>
        </p:nvGrpSpPr>
        <p:grpSpPr>
          <a:xfrm>
            <a:off x="1313620" y="48"/>
            <a:ext cx="11005836" cy="6966408"/>
            <a:chOff x="-2077233" y="149257"/>
            <a:chExt cx="10931404" cy="6966408"/>
          </a:xfrm>
        </p:grpSpPr>
        <p:sp>
          <p:nvSpPr>
            <p:cNvPr id="29" name="!!2400">
              <a:extLst>
                <a:ext uri="{FF2B5EF4-FFF2-40B4-BE49-F238E27FC236}">
                  <a16:creationId xmlns:a16="http://schemas.microsoft.com/office/drawing/2014/main" id="{E48407DE-E372-4DBC-A441-FCA6B92772AA}"/>
                </a:ext>
              </a:extLst>
            </p:cNvPr>
            <p:cNvSpPr/>
            <p:nvPr/>
          </p:nvSpPr>
          <p:spPr>
            <a:xfrm rot="10800000">
              <a:off x="3512744" y="149257"/>
              <a:ext cx="5341427" cy="6966408"/>
            </a:xfrm>
            <a:prstGeom prst="rect">
              <a:avLst/>
            </a:prstGeom>
            <a:blipFill dpi="0" rotWithShape="0">
              <a:blip r:embed="rId4"/>
              <a:srcRect/>
              <a:stretch>
                <a:fillRect l="-32000" t="-1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3702EF6-3BA4-4439-B58B-CA39142FD7AD}"/>
                </a:ext>
              </a:extLst>
            </p:cNvPr>
            <p:cNvSpPr txBox="1"/>
            <p:nvPr/>
          </p:nvSpPr>
          <p:spPr>
            <a:xfrm>
              <a:off x="-2077233" y="2617833"/>
              <a:ext cx="5202916" cy="3477875"/>
            </a:xfrm>
            <a:prstGeom prst="rect">
              <a:avLst/>
            </a:prstGeom>
            <a:solidFill>
              <a:schemeClr val="bg1"/>
            </a:solidFill>
          </p:spPr>
          <p:txBody>
            <a:bodyPr wrap="square" rtlCol="0">
              <a:spAutoFit/>
            </a:bodyPr>
            <a:lstStyle/>
            <a:p>
              <a:r>
                <a:rPr lang="en-US" sz="2000" b="1">
                  <a:effectLst/>
                  <a:latin typeface="Times New Roman" panose="02020603050405020304" pitchFamily="18" charset="0"/>
                  <a:ea typeface="Calibri" panose="020F0502020204030204" pitchFamily="34" charset="0"/>
                </a:rPr>
                <a:t>Zalo: </a:t>
              </a:r>
            </a:p>
            <a:p>
              <a:r>
                <a:rPr lang="en-US" sz="2000" u="none" strike="noStrike">
                  <a:solidFill>
                    <a:srgbClr val="288AD6"/>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Zalo</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là một trong những mạng xã hội được ưa chuộng nhất Việt Nam, do VNG sáng lập. Phiên bản Zalo đầu tiên được ra mắt vào ngày 08/08/2012.</a:t>
              </a:r>
              <a:endParaRPr lang="en-US" sz="2000">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Thời gian đầu, Zalo được phát triển dựa trên nền tảng ứng dụng chat đa phương tiện (</a:t>
              </a:r>
              <a:r>
                <a:rPr lang="en-US" sz="2000" u="none" strike="noStrike">
                  <a:solidFill>
                    <a:srgbClr val="288AD6"/>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OTT</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Sau đó, ứng dụng ngày càng phát triển và mở rộng tính năng chia sẻ thông tin, tin tức, hình ảnh trên dòng thời gian tương tự như các mạng xã hội khác.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90101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5">
            <a:extLst>
              <a:ext uri="{FF2B5EF4-FFF2-40B4-BE49-F238E27FC236}">
                <a16:creationId xmlns:a16="http://schemas.microsoft.com/office/drawing/2014/main" id="{C5392303-4B69-4CFA-88D8-4548935FCF9F}"/>
              </a:ext>
            </a:extLst>
          </p:cNvPr>
          <p:cNvSpPr/>
          <p:nvPr/>
        </p:nvSpPr>
        <p:spPr>
          <a:xfrm>
            <a:off x="395926" y="326571"/>
            <a:ext cx="11225949" cy="6195527"/>
          </a:xfrm>
          <a:prstGeom prst="frame">
            <a:avLst>
              <a:gd name="adj1" fmla="val 198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4" name="Group 33">
            <a:extLst>
              <a:ext uri="{FF2B5EF4-FFF2-40B4-BE49-F238E27FC236}">
                <a16:creationId xmlns:a16="http://schemas.microsoft.com/office/drawing/2014/main" id="{B1E40B1F-BEC6-4505-A22F-F55AB3868597}"/>
              </a:ext>
            </a:extLst>
          </p:cNvPr>
          <p:cNvGrpSpPr/>
          <p:nvPr/>
        </p:nvGrpSpPr>
        <p:grpSpPr>
          <a:xfrm>
            <a:off x="2149766" y="4854979"/>
            <a:ext cx="8112035" cy="1286607"/>
            <a:chOff x="2149769" y="4802710"/>
            <a:chExt cx="8112035" cy="1286607"/>
          </a:xfrm>
        </p:grpSpPr>
        <p:sp>
          <p:nvSpPr>
            <p:cNvPr id="6" name="!!4561">
              <a:extLst>
                <a:ext uri="{FF2B5EF4-FFF2-40B4-BE49-F238E27FC236}">
                  <a16:creationId xmlns:a16="http://schemas.microsoft.com/office/drawing/2014/main" id="{80E8DE88-F831-429F-9A62-A0C1B7CEB9FD}"/>
                </a:ext>
              </a:extLst>
            </p:cNvPr>
            <p:cNvSpPr/>
            <p:nvPr/>
          </p:nvSpPr>
          <p:spPr>
            <a:xfrm>
              <a:off x="2149769" y="480271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08D5D28D-0FCD-40B9-A686-58C10FDEFDCA}"/>
                </a:ext>
              </a:extLst>
            </p:cNvPr>
            <p:cNvSpPr/>
            <p:nvPr/>
          </p:nvSpPr>
          <p:spPr>
            <a:xfrm rot="18900000">
              <a:off x="9250009" y="4985114"/>
              <a:ext cx="714354" cy="70702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aphic 22" descr="Open hand with plant">
              <a:extLst>
                <a:ext uri="{FF2B5EF4-FFF2-40B4-BE49-F238E27FC236}">
                  <a16:creationId xmlns:a16="http://schemas.microsoft.com/office/drawing/2014/main" id="{0F420A59-601F-4D22-806F-9D2AB90AD27F}"/>
                </a:ext>
              </a:extLst>
            </p:cNvPr>
            <p:cNvGrpSpPr/>
            <p:nvPr/>
          </p:nvGrpSpPr>
          <p:grpSpPr>
            <a:xfrm>
              <a:off x="9308612" y="5113865"/>
              <a:ext cx="597149" cy="447842"/>
              <a:chOff x="5696326" y="3605888"/>
              <a:chExt cx="838200" cy="628622"/>
            </a:xfrm>
            <a:solidFill>
              <a:schemeClr val="bg1"/>
            </a:solidFill>
          </p:grpSpPr>
          <p:sp>
            <p:nvSpPr>
              <p:cNvPr id="27" name="Freeform: Shape 26">
                <a:extLst>
                  <a:ext uri="{FF2B5EF4-FFF2-40B4-BE49-F238E27FC236}">
                    <a16:creationId xmlns:a16="http://schemas.microsoft.com/office/drawing/2014/main" id="{5FDAC847-32E9-46AD-981A-C7DE5E78A9E2}"/>
                  </a:ext>
                </a:extLst>
              </p:cNvPr>
              <p:cNvSpPr/>
              <p:nvPr/>
            </p:nvSpPr>
            <p:spPr>
              <a:xfrm>
                <a:off x="5696326" y="3882085"/>
                <a:ext cx="838200" cy="352425"/>
              </a:xfrm>
              <a:custGeom>
                <a:avLst/>
                <a:gdLst>
                  <a:gd name="connsiteX0" fmla="*/ 838200 w 838200"/>
                  <a:gd name="connsiteY0" fmla="*/ 38100 h 352425"/>
                  <a:gd name="connsiteX1" fmla="*/ 800100 w 838200"/>
                  <a:gd name="connsiteY1" fmla="*/ 0 h 352425"/>
                  <a:gd name="connsiteX2" fmla="*/ 780098 w 838200"/>
                  <a:gd name="connsiteY2" fmla="*/ 5715 h 352425"/>
                  <a:gd name="connsiteX3" fmla="*/ 617220 w 838200"/>
                  <a:gd name="connsiteY3" fmla="*/ 99060 h 352425"/>
                  <a:gd name="connsiteX4" fmla="*/ 617220 w 838200"/>
                  <a:gd name="connsiteY4" fmla="*/ 131445 h 352425"/>
                  <a:gd name="connsiteX5" fmla="*/ 540068 w 838200"/>
                  <a:gd name="connsiteY5" fmla="*/ 190500 h 352425"/>
                  <a:gd name="connsiteX6" fmla="*/ 371475 w 838200"/>
                  <a:gd name="connsiteY6" fmla="*/ 190500 h 352425"/>
                  <a:gd name="connsiteX7" fmla="*/ 371475 w 838200"/>
                  <a:gd name="connsiteY7" fmla="*/ 152400 h 352425"/>
                  <a:gd name="connsiteX8" fmla="*/ 542925 w 838200"/>
                  <a:gd name="connsiteY8" fmla="*/ 152400 h 352425"/>
                  <a:gd name="connsiteX9" fmla="*/ 581025 w 838200"/>
                  <a:gd name="connsiteY9" fmla="*/ 114300 h 352425"/>
                  <a:gd name="connsiteX10" fmla="*/ 542925 w 838200"/>
                  <a:gd name="connsiteY10" fmla="*/ 76200 h 352425"/>
                  <a:gd name="connsiteX11" fmla="*/ 314325 w 838200"/>
                  <a:gd name="connsiteY11" fmla="*/ 76200 h 352425"/>
                  <a:gd name="connsiteX12" fmla="*/ 269558 w 838200"/>
                  <a:gd name="connsiteY12" fmla="*/ 88582 h 352425"/>
                  <a:gd name="connsiteX13" fmla="*/ 0 w 838200"/>
                  <a:gd name="connsiteY13" fmla="*/ 219075 h 352425"/>
                  <a:gd name="connsiteX14" fmla="*/ 133350 w 838200"/>
                  <a:gd name="connsiteY14" fmla="*/ 352425 h 352425"/>
                  <a:gd name="connsiteX15" fmla="*/ 361950 w 838200"/>
                  <a:gd name="connsiteY15" fmla="*/ 266700 h 352425"/>
                  <a:gd name="connsiteX16" fmla="*/ 540068 w 838200"/>
                  <a:gd name="connsiteY16" fmla="*/ 266700 h 352425"/>
                  <a:gd name="connsiteX17" fmla="*/ 562928 w 838200"/>
                  <a:gd name="connsiteY17" fmla="*/ 259080 h 352425"/>
                  <a:gd name="connsiteX18" fmla="*/ 824865 w 838200"/>
                  <a:gd name="connsiteY18" fmla="*/ 67627 h 352425"/>
                  <a:gd name="connsiteX19" fmla="*/ 838200 w 838200"/>
                  <a:gd name="connsiteY19" fmla="*/ 3810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352425">
                    <a:moveTo>
                      <a:pt x="838200" y="38100"/>
                    </a:moveTo>
                    <a:cubicBezTo>
                      <a:pt x="838200" y="17145"/>
                      <a:pt x="821055" y="0"/>
                      <a:pt x="800100" y="0"/>
                    </a:cubicBezTo>
                    <a:cubicBezTo>
                      <a:pt x="792480" y="0"/>
                      <a:pt x="785813" y="1905"/>
                      <a:pt x="780098" y="5715"/>
                    </a:cubicBezTo>
                    <a:lnTo>
                      <a:pt x="617220" y="99060"/>
                    </a:lnTo>
                    <a:cubicBezTo>
                      <a:pt x="619125" y="109538"/>
                      <a:pt x="619125" y="120015"/>
                      <a:pt x="617220" y="131445"/>
                    </a:cubicBezTo>
                    <a:cubicBezTo>
                      <a:pt x="609600" y="166688"/>
                      <a:pt x="576263" y="190500"/>
                      <a:pt x="540068" y="190500"/>
                    </a:cubicBezTo>
                    <a:lnTo>
                      <a:pt x="371475" y="190500"/>
                    </a:lnTo>
                    <a:lnTo>
                      <a:pt x="371475" y="152400"/>
                    </a:lnTo>
                    <a:lnTo>
                      <a:pt x="542925" y="152400"/>
                    </a:lnTo>
                    <a:cubicBezTo>
                      <a:pt x="563880" y="152400"/>
                      <a:pt x="581025" y="135255"/>
                      <a:pt x="581025" y="114300"/>
                    </a:cubicBezTo>
                    <a:cubicBezTo>
                      <a:pt x="581025" y="93345"/>
                      <a:pt x="563880" y="76200"/>
                      <a:pt x="542925" y="76200"/>
                    </a:cubicBezTo>
                    <a:cubicBezTo>
                      <a:pt x="542925" y="76200"/>
                      <a:pt x="316230" y="76200"/>
                      <a:pt x="314325" y="76200"/>
                    </a:cubicBezTo>
                    <a:cubicBezTo>
                      <a:pt x="298133" y="76200"/>
                      <a:pt x="282893" y="80963"/>
                      <a:pt x="269558" y="88582"/>
                    </a:cubicBezTo>
                    <a:lnTo>
                      <a:pt x="0" y="219075"/>
                    </a:lnTo>
                    <a:lnTo>
                      <a:pt x="133350" y="352425"/>
                    </a:lnTo>
                    <a:cubicBezTo>
                      <a:pt x="195263" y="290513"/>
                      <a:pt x="275273" y="266700"/>
                      <a:pt x="361950" y="266700"/>
                    </a:cubicBezTo>
                    <a:lnTo>
                      <a:pt x="540068" y="266700"/>
                    </a:lnTo>
                    <a:cubicBezTo>
                      <a:pt x="548640" y="266700"/>
                      <a:pt x="556260" y="263842"/>
                      <a:pt x="562928" y="259080"/>
                    </a:cubicBezTo>
                    <a:lnTo>
                      <a:pt x="824865" y="67627"/>
                    </a:lnTo>
                    <a:cubicBezTo>
                      <a:pt x="832485" y="60007"/>
                      <a:pt x="838200" y="49530"/>
                      <a:pt x="838200" y="3810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218787C-F670-4607-8079-24B60B0A1760}"/>
                  </a:ext>
                </a:extLst>
              </p:cNvPr>
              <p:cNvSpPr/>
              <p:nvPr/>
            </p:nvSpPr>
            <p:spPr>
              <a:xfrm>
                <a:off x="5903962" y="3605888"/>
                <a:ext cx="480135" cy="334998"/>
              </a:xfrm>
              <a:custGeom>
                <a:avLst/>
                <a:gdLst>
                  <a:gd name="connsiteX0" fmla="*/ 478510 w 480135"/>
                  <a:gd name="connsiteY0" fmla="*/ 1625 h 334999"/>
                  <a:gd name="connsiteX1" fmla="*/ 297535 w 480135"/>
                  <a:gd name="connsiteY1" fmla="*/ 49250 h 334999"/>
                  <a:gd name="connsiteX2" fmla="*/ 248005 w 480135"/>
                  <a:gd name="connsiteY2" fmla="*/ 206412 h 334999"/>
                  <a:gd name="connsiteX3" fmla="*/ 199428 w 480135"/>
                  <a:gd name="connsiteY3" fmla="*/ 266420 h 334999"/>
                  <a:gd name="connsiteX4" fmla="*/ 191808 w 480135"/>
                  <a:gd name="connsiteY4" fmla="*/ 254990 h 334999"/>
                  <a:gd name="connsiteX5" fmla="*/ 150850 w 480135"/>
                  <a:gd name="connsiteY5" fmla="*/ 126402 h 334999"/>
                  <a:gd name="connsiteX6" fmla="*/ 1308 w 480135"/>
                  <a:gd name="connsiteY6" fmla="*/ 87350 h 334999"/>
                  <a:gd name="connsiteX7" fmla="*/ 40360 w 480135"/>
                  <a:gd name="connsiteY7" fmla="*/ 236892 h 334999"/>
                  <a:gd name="connsiteX8" fmla="*/ 159423 w 480135"/>
                  <a:gd name="connsiteY8" fmla="*/ 277850 h 334999"/>
                  <a:gd name="connsiteX9" fmla="*/ 180378 w 480135"/>
                  <a:gd name="connsiteY9" fmla="*/ 316902 h 334999"/>
                  <a:gd name="connsiteX10" fmla="*/ 182283 w 480135"/>
                  <a:gd name="connsiteY10" fmla="*/ 335000 h 334999"/>
                  <a:gd name="connsiteX11" fmla="*/ 221335 w 480135"/>
                  <a:gd name="connsiteY11" fmla="*/ 335000 h 334999"/>
                  <a:gd name="connsiteX12" fmla="*/ 232765 w 480135"/>
                  <a:gd name="connsiteY12" fmla="*/ 287375 h 334999"/>
                  <a:gd name="connsiteX13" fmla="*/ 277533 w 480135"/>
                  <a:gd name="connsiteY13" fmla="*/ 234035 h 334999"/>
                  <a:gd name="connsiteX14" fmla="*/ 430885 w 480135"/>
                  <a:gd name="connsiteY14" fmla="*/ 184505 h 334999"/>
                  <a:gd name="connsiteX15" fmla="*/ 478510 w 480135"/>
                  <a:gd name="connsiteY15" fmla="*/ 1625 h 33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0135" h="334999">
                    <a:moveTo>
                      <a:pt x="478510" y="1625"/>
                    </a:moveTo>
                    <a:cubicBezTo>
                      <a:pt x="478510" y="1625"/>
                      <a:pt x="360400" y="-13615"/>
                      <a:pt x="297535" y="49250"/>
                    </a:cubicBezTo>
                    <a:cubicBezTo>
                      <a:pt x="251815" y="94970"/>
                      <a:pt x="247053" y="168312"/>
                      <a:pt x="248005" y="206412"/>
                    </a:cubicBezTo>
                    <a:cubicBezTo>
                      <a:pt x="228003" y="220700"/>
                      <a:pt x="210858" y="241655"/>
                      <a:pt x="199428" y="266420"/>
                    </a:cubicBezTo>
                    <a:cubicBezTo>
                      <a:pt x="196570" y="262610"/>
                      <a:pt x="194665" y="258800"/>
                      <a:pt x="191808" y="254990"/>
                    </a:cubicBezTo>
                    <a:cubicBezTo>
                      <a:pt x="192760" y="223557"/>
                      <a:pt x="187998" y="163550"/>
                      <a:pt x="150850" y="126402"/>
                    </a:cubicBezTo>
                    <a:cubicBezTo>
                      <a:pt x="98463" y="74015"/>
                      <a:pt x="1308" y="87350"/>
                      <a:pt x="1308" y="87350"/>
                    </a:cubicBezTo>
                    <a:cubicBezTo>
                      <a:pt x="1308" y="87350"/>
                      <a:pt x="-11075" y="184505"/>
                      <a:pt x="40360" y="236892"/>
                    </a:cubicBezTo>
                    <a:cubicBezTo>
                      <a:pt x="73698" y="270230"/>
                      <a:pt x="127038" y="276897"/>
                      <a:pt x="159423" y="277850"/>
                    </a:cubicBezTo>
                    <a:cubicBezTo>
                      <a:pt x="168948" y="288327"/>
                      <a:pt x="175615" y="303567"/>
                      <a:pt x="180378" y="316902"/>
                    </a:cubicBezTo>
                    <a:cubicBezTo>
                      <a:pt x="181330" y="319760"/>
                      <a:pt x="182283" y="326427"/>
                      <a:pt x="182283" y="335000"/>
                    </a:cubicBezTo>
                    <a:lnTo>
                      <a:pt x="221335" y="335000"/>
                    </a:lnTo>
                    <a:cubicBezTo>
                      <a:pt x="222288" y="314997"/>
                      <a:pt x="225145" y="303567"/>
                      <a:pt x="232765" y="287375"/>
                    </a:cubicBezTo>
                    <a:cubicBezTo>
                      <a:pt x="242290" y="264515"/>
                      <a:pt x="258483" y="245465"/>
                      <a:pt x="277533" y="234035"/>
                    </a:cubicBezTo>
                    <a:cubicBezTo>
                      <a:pt x="316585" y="234987"/>
                      <a:pt x="387070" y="228320"/>
                      <a:pt x="430885" y="184505"/>
                    </a:cubicBezTo>
                    <a:cubicBezTo>
                      <a:pt x="493750" y="119735"/>
                      <a:pt x="478510" y="1625"/>
                      <a:pt x="478510" y="1625"/>
                    </a:cubicBezTo>
                    <a:close/>
                  </a:path>
                </a:pathLst>
              </a:custGeom>
              <a:grpFill/>
              <a:ln w="9525" cap="flat">
                <a:noFill/>
                <a:prstDash val="solid"/>
                <a:miter/>
              </a:ln>
            </p:spPr>
            <p:txBody>
              <a:bodyPr rtlCol="0" anchor="ctr"/>
              <a:lstStyle/>
              <a:p>
                <a:endParaRPr lang="en-US"/>
              </a:p>
            </p:txBody>
          </p:sp>
        </p:grpSp>
      </p:grpSp>
      <p:grpSp>
        <p:nvGrpSpPr>
          <p:cNvPr id="33" name="Group 32">
            <a:extLst>
              <a:ext uri="{FF2B5EF4-FFF2-40B4-BE49-F238E27FC236}">
                <a16:creationId xmlns:a16="http://schemas.microsoft.com/office/drawing/2014/main" id="{03A6DA4C-052D-4F06-B631-3678453EBAB8}"/>
              </a:ext>
            </a:extLst>
          </p:cNvPr>
          <p:cNvGrpSpPr/>
          <p:nvPr/>
        </p:nvGrpSpPr>
        <p:grpSpPr>
          <a:xfrm>
            <a:off x="2159003" y="1601589"/>
            <a:ext cx="8112035" cy="1286607"/>
            <a:chOff x="2149771" y="2198650"/>
            <a:chExt cx="8112035" cy="1286607"/>
          </a:xfrm>
        </p:grpSpPr>
        <p:sp>
          <p:nvSpPr>
            <p:cNvPr id="5" name="!!1456">
              <a:extLst>
                <a:ext uri="{FF2B5EF4-FFF2-40B4-BE49-F238E27FC236}">
                  <a16:creationId xmlns:a16="http://schemas.microsoft.com/office/drawing/2014/main" id="{1847964C-29B5-4C74-83BC-13F92284646A}"/>
                </a:ext>
              </a:extLst>
            </p:cNvPr>
            <p:cNvSpPr/>
            <p:nvPr/>
          </p:nvSpPr>
          <p:spPr>
            <a:xfrm>
              <a:off x="2149771" y="219865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AC6C8E1B-BB18-4C19-9250-6E032BE30D4A}"/>
                </a:ext>
              </a:extLst>
            </p:cNvPr>
            <p:cNvSpPr/>
            <p:nvPr/>
          </p:nvSpPr>
          <p:spPr>
            <a:xfrm rot="18900000">
              <a:off x="9191027" y="2510340"/>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Professor">
              <a:extLst>
                <a:ext uri="{FF2B5EF4-FFF2-40B4-BE49-F238E27FC236}">
                  <a16:creationId xmlns:a16="http://schemas.microsoft.com/office/drawing/2014/main" id="{2B6819C8-8C97-467A-94C6-3353014BA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9341" y="2577737"/>
              <a:ext cx="571345" cy="571345"/>
            </a:xfrm>
            <a:prstGeom prst="rect">
              <a:avLst/>
            </a:prstGeom>
          </p:spPr>
        </p:pic>
      </p:grpSp>
      <p:sp>
        <p:nvSpPr>
          <p:cNvPr id="4" name="!!1000">
            <a:extLst>
              <a:ext uri="{FF2B5EF4-FFF2-40B4-BE49-F238E27FC236}">
                <a16:creationId xmlns:a16="http://schemas.microsoft.com/office/drawing/2014/main" id="{97A9CDAA-8755-43CF-9F15-2C94CD49AF9F}"/>
              </a:ext>
            </a:extLst>
          </p:cNvPr>
          <p:cNvSpPr/>
          <p:nvPr/>
        </p:nvSpPr>
        <p:spPr>
          <a:xfrm>
            <a:off x="2860765" y="0"/>
            <a:ext cx="6470470" cy="1211035"/>
          </a:xfrm>
          <a:prstGeom prst="roundRect">
            <a:avLst>
              <a:gd name="adj" fmla="val 14045"/>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Times New Roman" panose="02020603050405020304" pitchFamily="18" charset="0"/>
                <a:cs typeface="Times New Roman" panose="02020603050405020304" pitchFamily="18" charset="0"/>
              </a:rPr>
              <a:t>SINH VIÊN VỚI MẠNG XÃ HỘI</a:t>
            </a:r>
          </a:p>
        </p:txBody>
      </p:sp>
      <p:sp>
        <p:nvSpPr>
          <p:cNvPr id="36" name="!!20">
            <a:extLst>
              <a:ext uri="{FF2B5EF4-FFF2-40B4-BE49-F238E27FC236}">
                <a16:creationId xmlns:a16="http://schemas.microsoft.com/office/drawing/2014/main" id="{9A7E66E7-59BC-47A8-B5D2-ABF43BF25DFB}"/>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74A7"/>
              </a:solidFill>
            </a:endParaRPr>
          </a:p>
        </p:txBody>
      </p:sp>
      <p:grpSp>
        <p:nvGrpSpPr>
          <p:cNvPr id="15" name="Group 14">
            <a:extLst>
              <a:ext uri="{FF2B5EF4-FFF2-40B4-BE49-F238E27FC236}">
                <a16:creationId xmlns:a16="http://schemas.microsoft.com/office/drawing/2014/main" id="{95E33DF2-5E85-43F2-8722-8D0321546755}"/>
              </a:ext>
            </a:extLst>
          </p:cNvPr>
          <p:cNvGrpSpPr/>
          <p:nvPr/>
        </p:nvGrpSpPr>
        <p:grpSpPr>
          <a:xfrm>
            <a:off x="2149766" y="3246155"/>
            <a:ext cx="8112035" cy="1286607"/>
            <a:chOff x="2149771" y="2617407"/>
            <a:chExt cx="8112035" cy="1286607"/>
          </a:xfrm>
        </p:grpSpPr>
        <p:sp>
          <p:nvSpPr>
            <p:cNvPr id="16" name="!!2231">
              <a:extLst>
                <a:ext uri="{FF2B5EF4-FFF2-40B4-BE49-F238E27FC236}">
                  <a16:creationId xmlns:a16="http://schemas.microsoft.com/office/drawing/2014/main" id="{667CE993-93BA-49FA-8092-05B4305A142A}"/>
                </a:ext>
              </a:extLst>
            </p:cNvPr>
            <p:cNvSpPr/>
            <p:nvPr/>
          </p:nvSpPr>
          <p:spPr>
            <a:xfrm>
              <a:off x="2149771" y="2617407"/>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3A4F8F7D-F89D-4961-8833-CF049A26005A}"/>
                </a:ext>
              </a:extLst>
            </p:cNvPr>
            <p:cNvSpPr/>
            <p:nvPr/>
          </p:nvSpPr>
          <p:spPr>
            <a:xfrm rot="18900000">
              <a:off x="9219684" y="2902834"/>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ocial network with solid fill">
            <a:extLst>
              <a:ext uri="{FF2B5EF4-FFF2-40B4-BE49-F238E27FC236}">
                <a16:creationId xmlns:a16="http://schemas.microsoft.com/office/drawing/2014/main" id="{1270879F-ABCC-49B1-A79B-87F962B0E0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8610" y="3596223"/>
            <a:ext cx="571345" cy="571345"/>
          </a:xfrm>
          <a:prstGeom prst="rect">
            <a:avLst/>
          </a:prstGeom>
        </p:spPr>
      </p:pic>
      <p:sp>
        <p:nvSpPr>
          <p:cNvPr id="8" name="!!1">
            <a:extLst>
              <a:ext uri="{FF2B5EF4-FFF2-40B4-BE49-F238E27FC236}">
                <a16:creationId xmlns:a16="http://schemas.microsoft.com/office/drawing/2014/main" id="{AFB32EA8-45E5-4AA3-AF79-BED0B9EEC8EF}"/>
              </a:ext>
            </a:extLst>
          </p:cNvPr>
          <p:cNvSpPr txBox="1"/>
          <p:nvPr/>
        </p:nvSpPr>
        <p:spPr>
          <a:xfrm>
            <a:off x="2642616" y="190569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9" name="!!4">
            <a:extLst>
              <a:ext uri="{FF2B5EF4-FFF2-40B4-BE49-F238E27FC236}">
                <a16:creationId xmlns:a16="http://schemas.microsoft.com/office/drawing/2014/main" id="{4B7A0D63-D99B-4905-BEDD-D7252DC8A5A4}"/>
              </a:ext>
            </a:extLst>
          </p:cNvPr>
          <p:cNvSpPr txBox="1"/>
          <p:nvPr/>
        </p:nvSpPr>
        <p:spPr>
          <a:xfrm>
            <a:off x="2642616" y="3565467"/>
            <a:ext cx="3801041"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 Nội dung chính</a:t>
            </a:r>
          </a:p>
        </p:txBody>
      </p:sp>
      <p:sp>
        <p:nvSpPr>
          <p:cNvPr id="10" name="TextBox 9">
            <a:extLst>
              <a:ext uri="{FF2B5EF4-FFF2-40B4-BE49-F238E27FC236}">
                <a16:creationId xmlns:a16="http://schemas.microsoft.com/office/drawing/2014/main" id="{EFAEAAC2-E5AA-45DE-9063-1A9007817277}"/>
              </a:ext>
            </a:extLst>
          </p:cNvPr>
          <p:cNvSpPr txBox="1"/>
          <p:nvPr/>
        </p:nvSpPr>
        <p:spPr>
          <a:xfrm>
            <a:off x="2642616" y="5129789"/>
            <a:ext cx="2916183"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III. Giải pháp</a:t>
            </a:r>
          </a:p>
        </p:txBody>
      </p:sp>
    </p:spTree>
    <p:extLst>
      <p:ext uri="{BB962C8B-B14F-4D97-AF65-F5344CB8AC3E}">
        <p14:creationId xmlns:p14="http://schemas.microsoft.com/office/powerpoint/2010/main" val="231972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E40E29-0874-486D-AE65-D329EED8D630}"/>
              </a:ext>
            </a:extLst>
          </p:cNvPr>
          <p:cNvSpPr/>
          <p:nvPr/>
        </p:nvSpPr>
        <p:spPr>
          <a:xfrm>
            <a:off x="6933761" y="2407014"/>
            <a:ext cx="4772025" cy="380342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4" name="!!12">
            <a:extLst>
              <a:ext uri="{FF2B5EF4-FFF2-40B4-BE49-F238E27FC236}">
                <a16:creationId xmlns:a16="http://schemas.microsoft.com/office/drawing/2014/main" id="{BC3803D1-2794-416B-9CC5-B7FAEE0464F1}"/>
              </a:ext>
            </a:extLst>
          </p:cNvPr>
          <p:cNvSpPr/>
          <p:nvPr/>
        </p:nvSpPr>
        <p:spPr>
          <a:xfrm>
            <a:off x="-17321" y="-20986"/>
            <a:ext cx="5876925" cy="694266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C82BC0BA-61BB-4BE3-9A8C-5D846B7D38B7}"/>
              </a:ext>
            </a:extLst>
          </p:cNvPr>
          <p:cNvGrpSpPr/>
          <p:nvPr/>
        </p:nvGrpSpPr>
        <p:grpSpPr>
          <a:xfrm>
            <a:off x="-21698" y="-39500"/>
            <a:ext cx="10935529" cy="6942667"/>
            <a:chOff x="-21698" y="-39500"/>
            <a:chExt cx="10935529" cy="6942667"/>
          </a:xfrm>
        </p:grpSpPr>
        <p:sp>
          <p:nvSpPr>
            <p:cNvPr id="2" name="Rectangle 1">
              <a:extLst>
                <a:ext uri="{FF2B5EF4-FFF2-40B4-BE49-F238E27FC236}">
                  <a16:creationId xmlns:a16="http://schemas.microsoft.com/office/drawing/2014/main" id="{593BA4E2-E518-4CD4-8A91-4B34E1A76A4E}"/>
                </a:ext>
              </a:extLst>
            </p:cNvPr>
            <p:cNvSpPr/>
            <p:nvPr/>
          </p:nvSpPr>
          <p:spPr>
            <a:xfrm>
              <a:off x="-21698" y="-39500"/>
              <a:ext cx="5876925" cy="694266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E0E36D4-FA22-455A-9C86-7D9B989E03F9}"/>
                </a:ext>
              </a:extLst>
            </p:cNvPr>
            <p:cNvSpPr txBox="1"/>
            <p:nvPr/>
          </p:nvSpPr>
          <p:spPr>
            <a:xfrm>
              <a:off x="7095285" y="3184353"/>
              <a:ext cx="3818546" cy="369332"/>
            </a:xfrm>
            <a:prstGeom prst="rect">
              <a:avLst/>
            </a:prstGeom>
            <a:noFill/>
          </p:spPr>
          <p:txBody>
            <a:bodyPr wrap="none" rtlCol="0">
              <a:spAutoFit/>
            </a:bodyPr>
            <a:lstStyle/>
            <a:p>
              <a:r>
                <a:rPr lang="vi-VN" sz="1800">
                  <a:effectLst/>
                  <a:latin typeface="+mj-lt"/>
                  <a:ea typeface="Arial" panose="020B0604020202020204" pitchFamily="34" charset="0"/>
                </a:rPr>
                <a:t>-Trao đổi thư từ thay cách truyền thống</a:t>
              </a:r>
              <a:endParaRPr lang="en-US" sz="1800">
                <a:effectLst/>
                <a:latin typeface="+mj-lt"/>
                <a:ea typeface="Arial" panose="020B0604020202020204" pitchFamily="34" charset="0"/>
              </a:endParaRPr>
            </a:p>
          </p:txBody>
        </p:sp>
      </p:grpSp>
      <p:grpSp>
        <p:nvGrpSpPr>
          <p:cNvPr id="38" name="Group 37">
            <a:extLst>
              <a:ext uri="{FF2B5EF4-FFF2-40B4-BE49-F238E27FC236}">
                <a16:creationId xmlns:a16="http://schemas.microsoft.com/office/drawing/2014/main" id="{714C5653-AF09-4ADB-9E22-250ED73465F3}"/>
              </a:ext>
            </a:extLst>
          </p:cNvPr>
          <p:cNvGrpSpPr/>
          <p:nvPr/>
        </p:nvGrpSpPr>
        <p:grpSpPr>
          <a:xfrm>
            <a:off x="-37192" y="-33815"/>
            <a:ext cx="11084200" cy="6942667"/>
            <a:chOff x="1250454" y="-101582"/>
            <a:chExt cx="11084200" cy="6942667"/>
          </a:xfrm>
        </p:grpSpPr>
        <p:sp>
          <p:nvSpPr>
            <p:cNvPr id="19" name="Rectangle 18">
              <a:extLst>
                <a:ext uri="{FF2B5EF4-FFF2-40B4-BE49-F238E27FC236}">
                  <a16:creationId xmlns:a16="http://schemas.microsoft.com/office/drawing/2014/main" id="{EF6EF219-E504-42B1-9908-C8172F5BDA71}"/>
                </a:ext>
              </a:extLst>
            </p:cNvPr>
            <p:cNvSpPr/>
            <p:nvPr/>
          </p:nvSpPr>
          <p:spPr>
            <a:xfrm>
              <a:off x="1250454" y="-101582"/>
              <a:ext cx="5876925" cy="6942667"/>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ED2287B-09D9-4A27-8D35-D7E08BD97A33}"/>
                </a:ext>
              </a:extLst>
            </p:cNvPr>
            <p:cNvSpPr txBox="1"/>
            <p:nvPr/>
          </p:nvSpPr>
          <p:spPr>
            <a:xfrm>
              <a:off x="8382931" y="3501145"/>
              <a:ext cx="3951723" cy="369332"/>
            </a:xfrm>
            <a:prstGeom prst="rect">
              <a:avLst/>
            </a:prstGeom>
            <a:noFill/>
          </p:spPr>
          <p:txBody>
            <a:bodyPr wrap="none" rtlCol="0">
              <a:spAutoFit/>
            </a:bodyPr>
            <a:lstStyle/>
            <a:p>
              <a:r>
                <a:rPr lang="vi-VN" sz="1800">
                  <a:effectLst/>
                  <a:latin typeface="+mj-lt"/>
                  <a:ea typeface="Arial" panose="020B0604020202020204" pitchFamily="34" charset="0"/>
                </a:rPr>
                <a:t>-Giới thiệu bản thân mình với mọi người</a:t>
              </a:r>
              <a:endParaRPr lang="en-US" sz="1800">
                <a:effectLst/>
                <a:latin typeface="+mj-lt"/>
                <a:ea typeface="Arial" panose="020B0604020202020204" pitchFamily="34" charset="0"/>
              </a:endParaRPr>
            </a:p>
          </p:txBody>
        </p:sp>
      </p:grpSp>
      <p:grpSp>
        <p:nvGrpSpPr>
          <p:cNvPr id="39" name="Group 38">
            <a:extLst>
              <a:ext uri="{FF2B5EF4-FFF2-40B4-BE49-F238E27FC236}">
                <a16:creationId xmlns:a16="http://schemas.microsoft.com/office/drawing/2014/main" id="{DBD6227D-F90D-4E92-8A19-03224BC4D6EE}"/>
              </a:ext>
            </a:extLst>
          </p:cNvPr>
          <p:cNvGrpSpPr/>
          <p:nvPr/>
        </p:nvGrpSpPr>
        <p:grpSpPr>
          <a:xfrm>
            <a:off x="-19471" y="-14718"/>
            <a:ext cx="8971771" cy="6942667"/>
            <a:chOff x="1254729" y="167951"/>
            <a:chExt cx="8971771" cy="6942667"/>
          </a:xfrm>
        </p:grpSpPr>
        <p:sp>
          <p:nvSpPr>
            <p:cNvPr id="20" name="Rectangle 19">
              <a:extLst>
                <a:ext uri="{FF2B5EF4-FFF2-40B4-BE49-F238E27FC236}">
                  <a16:creationId xmlns:a16="http://schemas.microsoft.com/office/drawing/2014/main" id="{18BE1662-06A6-4C9E-B9C9-0C5E2C6C51C6}"/>
                </a:ext>
              </a:extLst>
            </p:cNvPr>
            <p:cNvSpPr/>
            <p:nvPr/>
          </p:nvSpPr>
          <p:spPr>
            <a:xfrm>
              <a:off x="1254729" y="167951"/>
              <a:ext cx="5876925" cy="694266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E4E0185-EDA8-481C-B9C3-A6BCABB738FD}"/>
                </a:ext>
              </a:extLst>
            </p:cNvPr>
            <p:cNvSpPr txBox="1"/>
            <p:nvPr/>
          </p:nvSpPr>
          <p:spPr>
            <a:xfrm>
              <a:off x="8384329" y="4112216"/>
              <a:ext cx="1842171" cy="400110"/>
            </a:xfrm>
            <a:prstGeom prst="rect">
              <a:avLst/>
            </a:prstGeom>
            <a:noFill/>
          </p:spPr>
          <p:txBody>
            <a:bodyPr wrap="none" rtlCol="0">
              <a:spAutoFit/>
            </a:bodyPr>
            <a:lstStyle/>
            <a:p>
              <a:r>
                <a:rPr lang="vi-VN" sz="2000">
                  <a:effectLst/>
                  <a:latin typeface="Times New Roman" panose="02020603050405020304" pitchFamily="18" charset="0"/>
                  <a:ea typeface="Arial" panose="020B0604020202020204" pitchFamily="34" charset="0"/>
                  <a:cs typeface="Times New Roman" panose="02020603050405020304" pitchFamily="18" charset="0"/>
                </a:rPr>
                <a:t>-Kết nối bạn bè</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6020089B-7729-4BDA-8CB2-0926172D88D3}"/>
              </a:ext>
            </a:extLst>
          </p:cNvPr>
          <p:cNvGrpSpPr/>
          <p:nvPr/>
        </p:nvGrpSpPr>
        <p:grpSpPr>
          <a:xfrm>
            <a:off x="-29445" y="-20986"/>
            <a:ext cx="11568564" cy="6942667"/>
            <a:chOff x="1169415" y="0"/>
            <a:chExt cx="11568564" cy="6942667"/>
          </a:xfrm>
        </p:grpSpPr>
        <p:sp>
          <p:nvSpPr>
            <p:cNvPr id="21" name="Rectangle 20">
              <a:extLst>
                <a:ext uri="{FF2B5EF4-FFF2-40B4-BE49-F238E27FC236}">
                  <a16:creationId xmlns:a16="http://schemas.microsoft.com/office/drawing/2014/main" id="{51238A1D-A8B8-4D70-8DE4-0F6A5D4C0D78}"/>
                </a:ext>
              </a:extLst>
            </p:cNvPr>
            <p:cNvSpPr/>
            <p:nvPr/>
          </p:nvSpPr>
          <p:spPr>
            <a:xfrm>
              <a:off x="1169415" y="0"/>
              <a:ext cx="5876925" cy="6942667"/>
            </a:xfrm>
            <a:prstGeom prst="rect">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58C034B-B5E0-4301-9F47-848D69FE54B4}"/>
                </a:ext>
              </a:extLst>
            </p:cNvPr>
            <p:cNvSpPr txBox="1"/>
            <p:nvPr/>
          </p:nvSpPr>
          <p:spPr>
            <a:xfrm>
              <a:off x="8308989" y="4329714"/>
              <a:ext cx="4428990" cy="646331"/>
            </a:xfrm>
            <a:prstGeom prst="rect">
              <a:avLst/>
            </a:prstGeom>
            <a:noFill/>
          </p:spPr>
          <p:txBody>
            <a:bodyPr wrap="square" rtlCol="0">
              <a:spAutoFit/>
            </a:bodyPr>
            <a:lstStyle/>
            <a:p>
              <a:r>
                <a:rPr lang="vi-VN" sz="1800">
                  <a:effectLst/>
                  <a:latin typeface="+mj-lt"/>
                  <a:ea typeface="Arial" panose="020B0604020202020204" pitchFamily="34" charset="0"/>
                </a:rPr>
                <a:t>-</a:t>
              </a:r>
              <a:r>
                <a:rPr lang="vi-VN" sz="1800">
                  <a:effectLst/>
                  <a:latin typeface="+mj-lt"/>
                  <a:ea typeface="Times New Roman" panose="02020603050405020304" pitchFamily="18" charset="0"/>
                </a:rPr>
                <a:t>Tiếp nhận thông tin, học hỏi kiến thức và kỹ năng</a:t>
              </a:r>
              <a:endParaRPr lang="en-US" sz="1800">
                <a:effectLst/>
                <a:latin typeface="+mj-lt"/>
                <a:ea typeface="Times New Roman" panose="02020603050405020304" pitchFamily="18" charset="0"/>
              </a:endParaRPr>
            </a:p>
          </p:txBody>
        </p:sp>
      </p:grpSp>
      <p:sp>
        <p:nvSpPr>
          <p:cNvPr id="6" name="Rectangle: Rounded Corners 5">
            <a:extLst>
              <a:ext uri="{FF2B5EF4-FFF2-40B4-BE49-F238E27FC236}">
                <a16:creationId xmlns:a16="http://schemas.microsoft.com/office/drawing/2014/main" id="{F6434B10-6103-4F8E-838C-9CF1031804AB}"/>
              </a:ext>
            </a:extLst>
          </p:cNvPr>
          <p:cNvSpPr/>
          <p:nvPr/>
        </p:nvSpPr>
        <p:spPr>
          <a:xfrm>
            <a:off x="6915149" y="1631232"/>
            <a:ext cx="1476375" cy="47625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17DA38D0-D150-42FC-9498-F8ED6F038D51}"/>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15">
            <a:extLst>
              <a:ext uri="{FF2B5EF4-FFF2-40B4-BE49-F238E27FC236}">
                <a16:creationId xmlns:a16="http://schemas.microsoft.com/office/drawing/2014/main" id="{D57E5392-8EB4-4FD2-AF20-C845BE0E82F8}"/>
              </a:ext>
            </a:extLst>
          </p:cNvPr>
          <p:cNvSpPr/>
          <p:nvPr/>
        </p:nvSpPr>
        <p:spPr>
          <a:xfrm>
            <a:off x="12061371" y="-722385"/>
            <a:ext cx="894848" cy="89033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13" hidden="1">
            <a:extLst>
              <a:ext uri="{FF2B5EF4-FFF2-40B4-BE49-F238E27FC236}">
                <a16:creationId xmlns:a16="http://schemas.microsoft.com/office/drawing/2014/main" id="{FCA8FA44-9FC8-45F5-8BBC-6C4AF181DFA5}"/>
              </a:ext>
            </a:extLst>
          </p:cNvPr>
          <p:cNvSpPr/>
          <p:nvPr/>
        </p:nvSpPr>
        <p:spPr>
          <a:xfrm rot="10800000">
            <a:off x="504826" y="933449"/>
            <a:ext cx="5876925" cy="5705475"/>
          </a:xfrm>
          <a:prstGeom prst="frame">
            <a:avLst>
              <a:gd name="adj1" fmla="val 167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4">
            <a:extLst>
              <a:ext uri="{FF2B5EF4-FFF2-40B4-BE49-F238E27FC236}">
                <a16:creationId xmlns:a16="http://schemas.microsoft.com/office/drawing/2014/main" id="{230F0587-7271-4D17-996C-D2D917043580}"/>
              </a:ext>
            </a:extLst>
          </p:cNvPr>
          <p:cNvSpPr txBox="1"/>
          <p:nvPr/>
        </p:nvSpPr>
        <p:spPr>
          <a:xfrm>
            <a:off x="6792735" y="167951"/>
            <a:ext cx="3801041"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 Nội dung chính</a:t>
            </a:r>
          </a:p>
        </p:txBody>
      </p:sp>
      <p:sp>
        <p:nvSpPr>
          <p:cNvPr id="17" name="TextBox 16">
            <a:extLst>
              <a:ext uri="{FF2B5EF4-FFF2-40B4-BE49-F238E27FC236}">
                <a16:creationId xmlns:a16="http://schemas.microsoft.com/office/drawing/2014/main" id="{1A9E792D-3D4A-4CAB-AEAC-A4490AB849BA}"/>
              </a:ext>
            </a:extLst>
          </p:cNvPr>
          <p:cNvSpPr txBox="1"/>
          <p:nvPr/>
        </p:nvSpPr>
        <p:spPr>
          <a:xfrm>
            <a:off x="6792735" y="821403"/>
            <a:ext cx="4964821" cy="770147"/>
          </a:xfrm>
          <a:prstGeom prst="rect">
            <a:avLst/>
          </a:prstGeom>
          <a:noFill/>
        </p:spPr>
        <p:txBody>
          <a:bodyPr wrap="square" rtlCol="0">
            <a:spAutoFit/>
          </a:bodyPr>
          <a:lstStyle/>
          <a:p>
            <a:pPr marL="342900" indent="-342900">
              <a:lnSpc>
                <a:spcPct val="115000"/>
              </a:lnSpc>
              <a:buFont typeface="Wingdings" panose="05000000000000000000" pitchFamily="2" charset="2"/>
              <a:buChar char="v"/>
            </a:pPr>
            <a:r>
              <a:rPr lang="vi-VN" sz="2000" b="1">
                <a:solidFill>
                  <a:srgbClr val="1874A7"/>
                </a:solidFill>
                <a:effectLst/>
                <a:latin typeface="Arial" panose="020B0604020202020204" pitchFamily="34" charset="0"/>
                <a:ea typeface="Arial" panose="020B0604020202020204" pitchFamily="34" charset="0"/>
              </a:rPr>
              <a:t>Ảnh hưởng </a:t>
            </a:r>
            <a:r>
              <a:rPr lang="en-US" sz="2000" b="1">
                <a:solidFill>
                  <a:srgbClr val="1874A7"/>
                </a:solidFill>
                <a:effectLst/>
                <a:latin typeface="Arial" panose="020B0604020202020204" pitchFamily="34" charset="0"/>
                <a:ea typeface="Arial" panose="020B0604020202020204" pitchFamily="34" charset="0"/>
              </a:rPr>
              <a:t>tích cực</a:t>
            </a:r>
            <a:r>
              <a:rPr lang="vi-VN" sz="2000" b="1">
                <a:solidFill>
                  <a:srgbClr val="1874A7"/>
                </a:solidFill>
                <a:effectLst/>
                <a:latin typeface="Arial" panose="020B0604020202020204" pitchFamily="34" charset="0"/>
                <a:ea typeface="Arial" panose="020B0604020202020204" pitchFamily="34" charset="0"/>
              </a:rPr>
              <a:t> của mạng xã hội đối với sinh viên</a:t>
            </a:r>
            <a:endParaRPr lang="en-US" sz="2000" b="1">
              <a:solidFill>
                <a:srgbClr val="1874A7"/>
              </a:solidFill>
              <a:effectLst/>
              <a:latin typeface="Arial" panose="020B0604020202020204" pitchFamily="34" charset="0"/>
              <a:ea typeface="Arial" panose="020B0604020202020204" pitchFamily="34" charset="0"/>
            </a:endParaRPr>
          </a:p>
        </p:txBody>
      </p:sp>
      <p:grpSp>
        <p:nvGrpSpPr>
          <p:cNvPr id="41" name="Group 40">
            <a:extLst>
              <a:ext uri="{FF2B5EF4-FFF2-40B4-BE49-F238E27FC236}">
                <a16:creationId xmlns:a16="http://schemas.microsoft.com/office/drawing/2014/main" id="{3C9FF436-3BA4-4125-B2BA-6AB5469329F6}"/>
              </a:ext>
            </a:extLst>
          </p:cNvPr>
          <p:cNvGrpSpPr/>
          <p:nvPr/>
        </p:nvGrpSpPr>
        <p:grpSpPr>
          <a:xfrm>
            <a:off x="-44540" y="-20986"/>
            <a:ext cx="9827659" cy="6942667"/>
            <a:chOff x="1337812" y="0"/>
            <a:chExt cx="9827659" cy="6942667"/>
          </a:xfrm>
        </p:grpSpPr>
        <p:sp>
          <p:nvSpPr>
            <p:cNvPr id="22" name="Rectangle 21">
              <a:extLst>
                <a:ext uri="{FF2B5EF4-FFF2-40B4-BE49-F238E27FC236}">
                  <a16:creationId xmlns:a16="http://schemas.microsoft.com/office/drawing/2014/main" id="{157E7C28-C4FB-4578-A9B8-30852868E944}"/>
                </a:ext>
              </a:extLst>
            </p:cNvPr>
            <p:cNvSpPr/>
            <p:nvPr/>
          </p:nvSpPr>
          <p:spPr>
            <a:xfrm>
              <a:off x="1337812" y="0"/>
              <a:ext cx="5876925" cy="6942667"/>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C2AA374-0D82-4331-9E17-292C439D05A7}"/>
                </a:ext>
              </a:extLst>
            </p:cNvPr>
            <p:cNvSpPr txBox="1"/>
            <p:nvPr/>
          </p:nvSpPr>
          <p:spPr>
            <a:xfrm>
              <a:off x="8499357" y="4942220"/>
              <a:ext cx="2666114" cy="369332"/>
            </a:xfrm>
            <a:prstGeom prst="rect">
              <a:avLst/>
            </a:prstGeom>
            <a:noFill/>
          </p:spPr>
          <p:txBody>
            <a:bodyPr wrap="none" rtlCol="0">
              <a:spAutoFit/>
            </a:bodyPr>
            <a:lstStyle/>
            <a:p>
              <a:r>
                <a:rPr lang="vi-VN" sz="1800">
                  <a:effectLst/>
                  <a:latin typeface="+mj-lt"/>
                  <a:ea typeface="Times New Roman" panose="02020603050405020304" pitchFamily="18" charset="0"/>
                </a:rPr>
                <a:t>-Bày tỏ quan niệm cá nhân</a:t>
              </a:r>
              <a:endParaRPr lang="en-US" sz="1800">
                <a:effectLst/>
                <a:latin typeface="+mj-lt"/>
                <a:ea typeface="Arial" panose="020B0604020202020204" pitchFamily="34" charset="0"/>
              </a:endParaRPr>
            </a:p>
          </p:txBody>
        </p:sp>
      </p:grpSp>
      <p:grpSp>
        <p:nvGrpSpPr>
          <p:cNvPr id="42" name="Group 41">
            <a:extLst>
              <a:ext uri="{FF2B5EF4-FFF2-40B4-BE49-F238E27FC236}">
                <a16:creationId xmlns:a16="http://schemas.microsoft.com/office/drawing/2014/main" id="{3693625A-6E49-4493-A332-029DFE2FEE66}"/>
              </a:ext>
            </a:extLst>
          </p:cNvPr>
          <p:cNvGrpSpPr/>
          <p:nvPr/>
        </p:nvGrpSpPr>
        <p:grpSpPr>
          <a:xfrm>
            <a:off x="-21698" y="-39500"/>
            <a:ext cx="10140713" cy="6942667"/>
            <a:chOff x="964552" y="0"/>
            <a:chExt cx="10140713" cy="6942667"/>
          </a:xfrm>
        </p:grpSpPr>
        <p:sp>
          <p:nvSpPr>
            <p:cNvPr id="23" name="Rectangle 22">
              <a:extLst>
                <a:ext uri="{FF2B5EF4-FFF2-40B4-BE49-F238E27FC236}">
                  <a16:creationId xmlns:a16="http://schemas.microsoft.com/office/drawing/2014/main" id="{FAD06864-7E3F-4636-9B5F-99AD988B6BA5}"/>
                </a:ext>
              </a:extLst>
            </p:cNvPr>
            <p:cNvSpPr/>
            <p:nvPr/>
          </p:nvSpPr>
          <p:spPr>
            <a:xfrm>
              <a:off x="964552" y="0"/>
              <a:ext cx="5876925" cy="694266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05CE9-FE92-4049-A480-24D84B9CE678}"/>
                </a:ext>
              </a:extLst>
            </p:cNvPr>
            <p:cNvSpPr txBox="1"/>
            <p:nvPr/>
          </p:nvSpPr>
          <p:spPr>
            <a:xfrm>
              <a:off x="8108932" y="5279558"/>
              <a:ext cx="2996333" cy="369332"/>
            </a:xfrm>
            <a:prstGeom prst="rect">
              <a:avLst/>
            </a:prstGeom>
            <a:noFill/>
          </p:spPr>
          <p:txBody>
            <a:bodyPr wrap="none" rtlCol="0">
              <a:spAutoFit/>
            </a:bodyPr>
            <a:lstStyle/>
            <a:p>
              <a:r>
                <a:rPr lang="vi-VN" sz="1800">
                  <a:effectLst/>
                  <a:latin typeface="+mj-lt"/>
                  <a:ea typeface="Times New Roman" panose="02020603050405020304" pitchFamily="18" charset="0"/>
                </a:rPr>
                <a:t>-Mang đến lợi ích về sức khoẻ</a:t>
              </a:r>
              <a:endParaRPr lang="en-US" sz="1800">
                <a:effectLst/>
                <a:latin typeface="+mj-lt"/>
                <a:ea typeface="Arial" panose="020B0604020202020204" pitchFamily="34" charset="0"/>
              </a:endParaRPr>
            </a:p>
          </p:txBody>
        </p:sp>
      </p:grpSp>
      <p:sp>
        <p:nvSpPr>
          <p:cNvPr id="15" name="!!5">
            <a:extLst>
              <a:ext uri="{FF2B5EF4-FFF2-40B4-BE49-F238E27FC236}">
                <a16:creationId xmlns:a16="http://schemas.microsoft.com/office/drawing/2014/main" id="{F91A8ACF-F5B6-4B14-9BA1-60FBEE62B9CB}"/>
              </a:ext>
            </a:extLst>
          </p:cNvPr>
          <p:cNvSpPr/>
          <p:nvPr/>
        </p:nvSpPr>
        <p:spPr>
          <a:xfrm>
            <a:off x="570279" y="304800"/>
            <a:ext cx="5876925" cy="6284535"/>
          </a:xfrm>
          <a:prstGeom prst="frame">
            <a:avLst>
              <a:gd name="adj1" fmla="val 1967"/>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B7BA4DC-28FB-41DC-9687-BAEDDBBDB9CB}"/>
              </a:ext>
            </a:extLst>
          </p:cNvPr>
          <p:cNvSpPr txBox="1"/>
          <p:nvPr/>
        </p:nvSpPr>
        <p:spPr>
          <a:xfrm>
            <a:off x="7117005" y="2773050"/>
            <a:ext cx="1742785" cy="369332"/>
          </a:xfrm>
          <a:prstGeom prst="rect">
            <a:avLst/>
          </a:prstGeom>
          <a:noFill/>
        </p:spPr>
        <p:txBody>
          <a:bodyPr wrap="none" rtlCol="0">
            <a:spAutoFit/>
          </a:bodyPr>
          <a:lstStyle/>
          <a:p>
            <a:r>
              <a:rPr lang="vi-VN" sz="1800">
                <a:effectLst/>
                <a:latin typeface="+mj-lt"/>
                <a:ea typeface="Arial" panose="020B0604020202020204" pitchFamily="34" charset="0"/>
              </a:rPr>
              <a:t>-Phục vụ học tập</a:t>
            </a:r>
            <a:endParaRPr lang="en-US" sz="1800">
              <a:effectLst/>
              <a:latin typeface="+mj-lt"/>
              <a:ea typeface="Arial" panose="020B0604020202020204" pitchFamily="34" charset="0"/>
            </a:endParaRPr>
          </a:p>
        </p:txBody>
      </p:sp>
    </p:spTree>
    <p:extLst>
      <p:ext uri="{BB962C8B-B14F-4D97-AF65-F5344CB8AC3E}">
        <p14:creationId xmlns:p14="http://schemas.microsoft.com/office/powerpoint/2010/main" val="136900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ppt_x"/>
                                          </p:val>
                                        </p:tav>
                                        <p:tav tm="100000">
                                          <p:val>
                                            <p:strVal val="#ppt_x"/>
                                          </p:val>
                                        </p:tav>
                                      </p:tavLst>
                                    </p:anim>
                                    <p:anim calcmode="lin" valueType="num">
                                      <p:cBhvr additive="base">
                                        <p:cTn id="2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ppt_x"/>
                                          </p:val>
                                        </p:tav>
                                        <p:tav tm="100000">
                                          <p:val>
                                            <p:strVal val="#ppt_x"/>
                                          </p:val>
                                        </p:tav>
                                      </p:tavLst>
                                    </p:anim>
                                    <p:anim calcmode="lin" valueType="num">
                                      <p:cBhvr additive="base">
                                        <p:cTn id="3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ppt_x"/>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ppt_x"/>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1767400-810E-45AD-9650-1D62B3153FA5}"/>
              </a:ext>
            </a:extLst>
          </p:cNvPr>
          <p:cNvSpPr/>
          <p:nvPr/>
        </p:nvSpPr>
        <p:spPr>
          <a:xfrm>
            <a:off x="6933761" y="2407014"/>
            <a:ext cx="4772025" cy="380342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4" name="!!150">
            <a:extLst>
              <a:ext uri="{FF2B5EF4-FFF2-40B4-BE49-F238E27FC236}">
                <a16:creationId xmlns:a16="http://schemas.microsoft.com/office/drawing/2014/main" id="{BC3803D1-2794-416B-9CC5-B7FAEE0464F1}"/>
              </a:ext>
            </a:extLst>
          </p:cNvPr>
          <p:cNvSpPr/>
          <p:nvPr/>
        </p:nvSpPr>
        <p:spPr>
          <a:xfrm>
            <a:off x="0" y="0"/>
            <a:ext cx="5876925" cy="694266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A67F4A8-A647-4E49-803C-2E006CDBAB5F}"/>
              </a:ext>
            </a:extLst>
          </p:cNvPr>
          <p:cNvGrpSpPr/>
          <p:nvPr/>
        </p:nvGrpSpPr>
        <p:grpSpPr>
          <a:xfrm>
            <a:off x="-11168" y="-10199"/>
            <a:ext cx="11478175" cy="6942667"/>
            <a:chOff x="803190" y="-20060"/>
            <a:chExt cx="11478175" cy="6942667"/>
          </a:xfrm>
        </p:grpSpPr>
        <p:sp>
          <p:nvSpPr>
            <p:cNvPr id="2" name="Rectangle 1">
              <a:extLst>
                <a:ext uri="{FF2B5EF4-FFF2-40B4-BE49-F238E27FC236}">
                  <a16:creationId xmlns:a16="http://schemas.microsoft.com/office/drawing/2014/main" id="{F6806DB2-AA39-4E87-B4AC-540207CC1DF4}"/>
                </a:ext>
              </a:extLst>
            </p:cNvPr>
            <p:cNvSpPr/>
            <p:nvPr/>
          </p:nvSpPr>
          <p:spPr>
            <a:xfrm>
              <a:off x="803190" y="-20060"/>
              <a:ext cx="5876925" cy="694266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AC0FFA5-F61A-4AFC-BAF0-4286D014C03A}"/>
                </a:ext>
              </a:extLst>
            </p:cNvPr>
            <p:cNvSpPr txBox="1"/>
            <p:nvPr/>
          </p:nvSpPr>
          <p:spPr>
            <a:xfrm>
              <a:off x="7846498" y="2922135"/>
              <a:ext cx="4434867" cy="646331"/>
            </a:xfrm>
            <a:prstGeom prst="rect">
              <a:avLst/>
            </a:prstGeom>
            <a:noFill/>
          </p:spPr>
          <p:txBody>
            <a:bodyPr wrap="square" rtlCol="0">
              <a:spAutoFit/>
            </a:bodyPr>
            <a:lstStyle/>
            <a:p>
              <a:r>
                <a:rPr lang="vi-VN">
                  <a:effectLst/>
                  <a:latin typeface="Times New Roman" panose="02020603050405020304" pitchFamily="18" charset="0"/>
                  <a:ea typeface="Times New Roman" panose="02020603050405020304" pitchFamily="18" charset="0"/>
                  <a:cs typeface="Times New Roman" panose="02020603050405020304" pitchFamily="18" charset="0"/>
                </a:rPr>
                <a:t>-Lãng phí thời gian và xao nhãng học tập, làm việc</a:t>
              </a:r>
              <a:endParaRPr lang="en-US">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B6C7A867-3AF6-4358-84A8-C3290C9CC626}"/>
              </a:ext>
            </a:extLst>
          </p:cNvPr>
          <p:cNvGrpSpPr/>
          <p:nvPr/>
        </p:nvGrpSpPr>
        <p:grpSpPr>
          <a:xfrm>
            <a:off x="-1672" y="-20398"/>
            <a:ext cx="9233712" cy="6942667"/>
            <a:chOff x="1023177" y="65988"/>
            <a:chExt cx="9233712" cy="6942667"/>
          </a:xfrm>
        </p:grpSpPr>
        <p:sp>
          <p:nvSpPr>
            <p:cNvPr id="20" name="Rectangle 19">
              <a:extLst>
                <a:ext uri="{FF2B5EF4-FFF2-40B4-BE49-F238E27FC236}">
                  <a16:creationId xmlns:a16="http://schemas.microsoft.com/office/drawing/2014/main" id="{DC156CD7-52B4-43B2-BAED-1C2B5999428E}"/>
                </a:ext>
              </a:extLst>
            </p:cNvPr>
            <p:cNvSpPr/>
            <p:nvPr/>
          </p:nvSpPr>
          <p:spPr>
            <a:xfrm>
              <a:off x="1023177" y="65988"/>
              <a:ext cx="5876925" cy="6942667"/>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AF0726-EABE-4A94-A829-A50623356B71}"/>
                </a:ext>
              </a:extLst>
            </p:cNvPr>
            <p:cNvSpPr txBox="1"/>
            <p:nvPr/>
          </p:nvSpPr>
          <p:spPr>
            <a:xfrm>
              <a:off x="8062057" y="3663244"/>
              <a:ext cx="2194832" cy="369332"/>
            </a:xfrm>
            <a:prstGeom prst="rect">
              <a:avLst/>
            </a:prstGeom>
            <a:noFill/>
          </p:spPr>
          <p:txBody>
            <a:bodyPr wrap="none" rtlCol="0">
              <a:spAutoFit/>
            </a:bodyPr>
            <a:lstStyle/>
            <a:p>
              <a:r>
                <a:rPr lang="vi-VN">
                  <a:effectLst/>
                  <a:latin typeface="Times New Roman" panose="02020603050405020304" pitchFamily="18" charset="0"/>
                  <a:ea typeface="Times New Roman" panose="02020603050405020304" pitchFamily="18" charset="0"/>
                  <a:cs typeface="Times New Roman" panose="02020603050405020304" pitchFamily="18" charset="0"/>
                </a:rPr>
                <a:t>-Giết chết sự sáng tạo</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5547B415-F424-47DF-A4F3-BFDD3C01BE02}"/>
              </a:ext>
            </a:extLst>
          </p:cNvPr>
          <p:cNvGrpSpPr/>
          <p:nvPr/>
        </p:nvGrpSpPr>
        <p:grpSpPr>
          <a:xfrm>
            <a:off x="-3344" y="-5100"/>
            <a:ext cx="11118653" cy="6942667"/>
            <a:chOff x="885533" y="-97998"/>
            <a:chExt cx="11118653" cy="6942667"/>
          </a:xfrm>
        </p:grpSpPr>
        <p:sp>
          <p:nvSpPr>
            <p:cNvPr id="21" name="Rectangle 20">
              <a:extLst>
                <a:ext uri="{FF2B5EF4-FFF2-40B4-BE49-F238E27FC236}">
                  <a16:creationId xmlns:a16="http://schemas.microsoft.com/office/drawing/2014/main" id="{7E485255-142A-470A-99F4-16463BBFD36F}"/>
                </a:ext>
              </a:extLst>
            </p:cNvPr>
            <p:cNvSpPr/>
            <p:nvPr/>
          </p:nvSpPr>
          <p:spPr>
            <a:xfrm>
              <a:off x="885533" y="-97998"/>
              <a:ext cx="5876925" cy="694266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5F90DD5-93A7-4073-B995-A54F995DD7FA}"/>
                </a:ext>
              </a:extLst>
            </p:cNvPr>
            <p:cNvSpPr txBox="1"/>
            <p:nvPr/>
          </p:nvSpPr>
          <p:spPr>
            <a:xfrm>
              <a:off x="7921017" y="3854340"/>
              <a:ext cx="4083169" cy="369332"/>
            </a:xfrm>
            <a:prstGeom prst="rect">
              <a:avLst/>
            </a:prstGeom>
            <a:noFill/>
          </p:spPr>
          <p:txBody>
            <a:bodyPr wrap="none" rtlCol="0">
              <a:spAutoFit/>
            </a:bodyPr>
            <a:lstStyle/>
            <a:p>
              <a:r>
                <a:rPr lang="vi-VN">
                  <a:effectLst/>
                  <a:latin typeface="Times New Roman" panose="02020603050405020304" pitchFamily="18" charset="0"/>
                  <a:ea typeface="Times New Roman" panose="02020603050405020304" pitchFamily="18" charset="0"/>
                  <a:cs typeface="Times New Roman" panose="02020603050405020304" pitchFamily="18" charset="0"/>
                </a:rPr>
                <a:t>- Không trung thực và bạo lực trên mạng</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370B9D22-43E8-4785-AD58-D64C420B3E59}"/>
              </a:ext>
            </a:extLst>
          </p:cNvPr>
          <p:cNvGrpSpPr/>
          <p:nvPr/>
        </p:nvGrpSpPr>
        <p:grpSpPr>
          <a:xfrm>
            <a:off x="28" y="-15298"/>
            <a:ext cx="11397858" cy="6942667"/>
            <a:chOff x="962701" y="88959"/>
            <a:chExt cx="11397858" cy="6942667"/>
          </a:xfrm>
        </p:grpSpPr>
        <p:sp>
          <p:nvSpPr>
            <p:cNvPr id="22" name="Rectangle 21">
              <a:extLst>
                <a:ext uri="{FF2B5EF4-FFF2-40B4-BE49-F238E27FC236}">
                  <a16:creationId xmlns:a16="http://schemas.microsoft.com/office/drawing/2014/main" id="{B09319D2-9589-4034-8131-DA2E4E2CB8D1}"/>
                </a:ext>
              </a:extLst>
            </p:cNvPr>
            <p:cNvSpPr/>
            <p:nvPr/>
          </p:nvSpPr>
          <p:spPr>
            <a:xfrm>
              <a:off x="962701" y="88959"/>
              <a:ext cx="5876925" cy="6942667"/>
            </a:xfrm>
            <a:prstGeom prst="rect">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E03480E-3FAC-4F50-BEBF-EC63A2B2AFD8}"/>
                </a:ext>
              </a:extLst>
            </p:cNvPr>
            <p:cNvSpPr txBox="1"/>
            <p:nvPr/>
          </p:nvSpPr>
          <p:spPr>
            <a:xfrm>
              <a:off x="8028867" y="4422923"/>
              <a:ext cx="4331692" cy="646331"/>
            </a:xfrm>
            <a:prstGeom prst="rect">
              <a:avLst/>
            </a:prstGeom>
            <a:noFill/>
          </p:spPr>
          <p:txBody>
            <a:bodyPr wrap="square" rtlCol="0">
              <a:spAutoFit/>
            </a:bodyPr>
            <a:lstStyle/>
            <a:p>
              <a:r>
                <a:rPr lang="vi-VN">
                  <a:effectLst/>
                  <a:latin typeface="Times New Roman" panose="02020603050405020304" pitchFamily="18" charset="0"/>
                  <a:ea typeface="Times New Roman" panose="02020603050405020304" pitchFamily="18" charset="0"/>
                  <a:cs typeface="Times New Roman" panose="02020603050405020304" pitchFamily="18" charset="0"/>
                </a:rPr>
                <a:t>-Thường xuyên so sánh bản thân với người khác</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F1ED3B87-531C-46F3-AE05-94AA5FAEBC75}"/>
              </a:ext>
            </a:extLst>
          </p:cNvPr>
          <p:cNvGrpSpPr/>
          <p:nvPr/>
        </p:nvGrpSpPr>
        <p:grpSpPr>
          <a:xfrm>
            <a:off x="-5894" y="-15299"/>
            <a:ext cx="8135450" cy="6942667"/>
            <a:chOff x="898783" y="-5100"/>
            <a:chExt cx="8135450" cy="6942667"/>
          </a:xfrm>
        </p:grpSpPr>
        <p:sp>
          <p:nvSpPr>
            <p:cNvPr id="23" name="Rectangle 22">
              <a:extLst>
                <a:ext uri="{FF2B5EF4-FFF2-40B4-BE49-F238E27FC236}">
                  <a16:creationId xmlns:a16="http://schemas.microsoft.com/office/drawing/2014/main" id="{CB740949-0065-4184-B7DA-1AA8A3338B3A}"/>
                </a:ext>
              </a:extLst>
            </p:cNvPr>
            <p:cNvSpPr/>
            <p:nvPr/>
          </p:nvSpPr>
          <p:spPr>
            <a:xfrm>
              <a:off x="898783" y="-5100"/>
              <a:ext cx="5876925" cy="6942667"/>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4E505F-5599-43F7-9542-DB830B9A628F}"/>
                </a:ext>
              </a:extLst>
            </p:cNvPr>
            <p:cNvSpPr txBox="1"/>
            <p:nvPr/>
          </p:nvSpPr>
          <p:spPr>
            <a:xfrm>
              <a:off x="7996770" y="4919167"/>
              <a:ext cx="1037463" cy="369332"/>
            </a:xfrm>
            <a:prstGeom prst="rect">
              <a:avLst/>
            </a:prstGeom>
            <a:noFill/>
          </p:spPr>
          <p:txBody>
            <a:bodyPr wrap="none" rtlCol="0">
              <a:spAutoFit/>
            </a:bodyPr>
            <a:lstStyle/>
            <a:p>
              <a:r>
                <a:rPr lang="vi-VN">
                  <a:effectLst/>
                  <a:latin typeface="Times New Roman" panose="02020603050405020304" pitchFamily="18" charset="0"/>
                  <a:ea typeface="Times New Roman" panose="02020603050405020304" pitchFamily="18" charset="0"/>
                  <a:cs typeface="Times New Roman" panose="02020603050405020304" pitchFamily="18" charset="0"/>
                </a:rPr>
                <a:t>-Mất ngủ</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grpSp>
      <p:sp>
        <p:nvSpPr>
          <p:cNvPr id="6" name="Rectangle: Rounded Corners 5">
            <a:extLst>
              <a:ext uri="{FF2B5EF4-FFF2-40B4-BE49-F238E27FC236}">
                <a16:creationId xmlns:a16="http://schemas.microsoft.com/office/drawing/2014/main" id="{F6434B10-6103-4F8E-838C-9CF1031804AB}"/>
              </a:ext>
            </a:extLst>
          </p:cNvPr>
          <p:cNvSpPr/>
          <p:nvPr/>
        </p:nvSpPr>
        <p:spPr>
          <a:xfrm>
            <a:off x="6915149" y="1631232"/>
            <a:ext cx="1476375" cy="47625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17DA38D0-D150-42FC-9498-F8ED6F038D51}"/>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15">
            <a:extLst>
              <a:ext uri="{FF2B5EF4-FFF2-40B4-BE49-F238E27FC236}">
                <a16:creationId xmlns:a16="http://schemas.microsoft.com/office/drawing/2014/main" id="{D57E5392-8EB4-4FD2-AF20-C845BE0E82F8}"/>
              </a:ext>
            </a:extLst>
          </p:cNvPr>
          <p:cNvSpPr/>
          <p:nvPr/>
        </p:nvSpPr>
        <p:spPr>
          <a:xfrm>
            <a:off x="12061371" y="-722385"/>
            <a:ext cx="894848" cy="89033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13" hidden="1">
            <a:extLst>
              <a:ext uri="{FF2B5EF4-FFF2-40B4-BE49-F238E27FC236}">
                <a16:creationId xmlns:a16="http://schemas.microsoft.com/office/drawing/2014/main" id="{FCA8FA44-9FC8-45F5-8BBC-6C4AF181DFA5}"/>
              </a:ext>
            </a:extLst>
          </p:cNvPr>
          <p:cNvSpPr/>
          <p:nvPr/>
        </p:nvSpPr>
        <p:spPr>
          <a:xfrm rot="10800000">
            <a:off x="504826" y="933449"/>
            <a:ext cx="5876925" cy="5705475"/>
          </a:xfrm>
          <a:prstGeom prst="frame">
            <a:avLst>
              <a:gd name="adj1" fmla="val 167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4">
            <a:extLst>
              <a:ext uri="{FF2B5EF4-FFF2-40B4-BE49-F238E27FC236}">
                <a16:creationId xmlns:a16="http://schemas.microsoft.com/office/drawing/2014/main" id="{230F0587-7271-4D17-996C-D2D917043580}"/>
              </a:ext>
            </a:extLst>
          </p:cNvPr>
          <p:cNvSpPr txBox="1"/>
          <p:nvPr/>
        </p:nvSpPr>
        <p:spPr>
          <a:xfrm>
            <a:off x="6792735" y="167951"/>
            <a:ext cx="3801041"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 Nội dung chính</a:t>
            </a:r>
          </a:p>
        </p:txBody>
      </p:sp>
      <p:grpSp>
        <p:nvGrpSpPr>
          <p:cNvPr id="40" name="Group 39">
            <a:extLst>
              <a:ext uri="{FF2B5EF4-FFF2-40B4-BE49-F238E27FC236}">
                <a16:creationId xmlns:a16="http://schemas.microsoft.com/office/drawing/2014/main" id="{3CFABA95-1B61-47AA-97CF-7AA61534AFDD}"/>
              </a:ext>
            </a:extLst>
          </p:cNvPr>
          <p:cNvGrpSpPr/>
          <p:nvPr/>
        </p:nvGrpSpPr>
        <p:grpSpPr>
          <a:xfrm>
            <a:off x="2550" y="-10200"/>
            <a:ext cx="8642922" cy="6942667"/>
            <a:chOff x="940711" y="0"/>
            <a:chExt cx="8642922" cy="6942667"/>
          </a:xfrm>
        </p:grpSpPr>
        <p:sp>
          <p:nvSpPr>
            <p:cNvPr id="24" name="Rectangle 23">
              <a:extLst>
                <a:ext uri="{FF2B5EF4-FFF2-40B4-BE49-F238E27FC236}">
                  <a16:creationId xmlns:a16="http://schemas.microsoft.com/office/drawing/2014/main" id="{702482B4-A648-4E21-B0C6-744EEA5A35A3}"/>
                </a:ext>
              </a:extLst>
            </p:cNvPr>
            <p:cNvSpPr/>
            <p:nvPr/>
          </p:nvSpPr>
          <p:spPr>
            <a:xfrm>
              <a:off x="940711" y="0"/>
              <a:ext cx="5876925" cy="6942667"/>
            </a:xfrm>
            <a:prstGeom prst="rect">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FFE3374-D228-4986-9BB7-9A09C6EB75CD}"/>
                </a:ext>
              </a:extLst>
            </p:cNvPr>
            <p:cNvSpPr txBox="1"/>
            <p:nvPr/>
          </p:nvSpPr>
          <p:spPr>
            <a:xfrm>
              <a:off x="8004355" y="5288500"/>
              <a:ext cx="1579278" cy="369332"/>
            </a:xfrm>
            <a:prstGeom prst="rect">
              <a:avLst/>
            </a:prstGeom>
            <a:noFill/>
          </p:spPr>
          <p:txBody>
            <a:bodyPr wrap="none" rtlCol="0">
              <a:spAutoFit/>
            </a:bodyPr>
            <a:lstStyle/>
            <a:p>
              <a:r>
                <a:rPr lang="vi-VN">
                  <a:effectLst/>
                  <a:latin typeface="Times New Roman" panose="02020603050405020304" pitchFamily="18" charset="0"/>
                  <a:ea typeface="Times New Roman" panose="02020603050405020304" pitchFamily="18" charset="0"/>
                  <a:cs typeface="Times New Roman" panose="02020603050405020304" pitchFamily="18" charset="0"/>
                </a:rPr>
                <a:t>-Thiếu riêng tư</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grpSp>
      <p:sp>
        <p:nvSpPr>
          <p:cNvPr id="17" name="TextBox 16">
            <a:extLst>
              <a:ext uri="{FF2B5EF4-FFF2-40B4-BE49-F238E27FC236}">
                <a16:creationId xmlns:a16="http://schemas.microsoft.com/office/drawing/2014/main" id="{1A9E792D-3D4A-4CAB-AEAC-A4490AB849BA}"/>
              </a:ext>
            </a:extLst>
          </p:cNvPr>
          <p:cNvSpPr txBox="1"/>
          <p:nvPr/>
        </p:nvSpPr>
        <p:spPr>
          <a:xfrm>
            <a:off x="6792735" y="821403"/>
            <a:ext cx="4964821" cy="770147"/>
          </a:xfrm>
          <a:prstGeom prst="rect">
            <a:avLst/>
          </a:prstGeom>
          <a:noFill/>
        </p:spPr>
        <p:txBody>
          <a:bodyPr wrap="square" rtlCol="0">
            <a:spAutoFit/>
          </a:bodyPr>
          <a:lstStyle/>
          <a:p>
            <a:pPr marL="285750" indent="-285750">
              <a:lnSpc>
                <a:spcPct val="115000"/>
              </a:lnSpc>
              <a:buFont typeface="Wingdings" panose="05000000000000000000" pitchFamily="2" charset="2"/>
              <a:buChar char="v"/>
            </a:pPr>
            <a:r>
              <a:rPr lang="vi-VN" sz="2000" b="1">
                <a:solidFill>
                  <a:srgbClr val="1874A7"/>
                </a:solidFill>
                <a:effectLst/>
                <a:latin typeface="Arial" panose="020B0604020202020204" pitchFamily="34" charset="0"/>
                <a:ea typeface="Arial" panose="020B0604020202020204" pitchFamily="34" charset="0"/>
              </a:rPr>
              <a:t> Ảnh hưởng</a:t>
            </a:r>
            <a:r>
              <a:rPr lang="en-US" sz="2000" b="1">
                <a:solidFill>
                  <a:srgbClr val="1874A7"/>
                </a:solidFill>
                <a:effectLst/>
                <a:latin typeface="Arial" panose="020B0604020202020204" pitchFamily="34" charset="0"/>
                <a:ea typeface="Arial" panose="020B0604020202020204" pitchFamily="34" charset="0"/>
              </a:rPr>
              <a:t> tiêu cực</a:t>
            </a:r>
            <a:r>
              <a:rPr lang="vi-VN" sz="2000" b="1">
                <a:solidFill>
                  <a:srgbClr val="1874A7"/>
                </a:solidFill>
                <a:effectLst/>
                <a:latin typeface="Arial" panose="020B0604020202020204" pitchFamily="34" charset="0"/>
                <a:ea typeface="Arial" panose="020B0604020202020204" pitchFamily="34" charset="0"/>
              </a:rPr>
              <a:t> của mạng xã hội đối với sinh viên</a:t>
            </a:r>
            <a:endParaRPr lang="en-US" sz="2000" b="1">
              <a:solidFill>
                <a:srgbClr val="1874A7"/>
              </a:solidFill>
              <a:effectLst/>
              <a:latin typeface="Arial" panose="020B0604020202020204" pitchFamily="34" charset="0"/>
              <a:ea typeface="Arial" panose="020B0604020202020204" pitchFamily="34" charset="0"/>
            </a:endParaRPr>
          </a:p>
        </p:txBody>
      </p:sp>
      <p:grpSp>
        <p:nvGrpSpPr>
          <p:cNvPr id="41" name="Group 40">
            <a:extLst>
              <a:ext uri="{FF2B5EF4-FFF2-40B4-BE49-F238E27FC236}">
                <a16:creationId xmlns:a16="http://schemas.microsoft.com/office/drawing/2014/main" id="{1A0DA611-D531-45A0-8446-CF4EBB565B87}"/>
              </a:ext>
            </a:extLst>
          </p:cNvPr>
          <p:cNvGrpSpPr/>
          <p:nvPr/>
        </p:nvGrpSpPr>
        <p:grpSpPr>
          <a:xfrm>
            <a:off x="-10167" y="0"/>
            <a:ext cx="10005368" cy="6942667"/>
            <a:chOff x="977748" y="-42334"/>
            <a:chExt cx="10005368" cy="6942667"/>
          </a:xfrm>
        </p:grpSpPr>
        <p:sp>
          <p:nvSpPr>
            <p:cNvPr id="25" name="Rectangle 24">
              <a:extLst>
                <a:ext uri="{FF2B5EF4-FFF2-40B4-BE49-F238E27FC236}">
                  <a16:creationId xmlns:a16="http://schemas.microsoft.com/office/drawing/2014/main" id="{EB3E7332-B419-4F3F-8BFA-26B2EF6FEBFF}"/>
                </a:ext>
              </a:extLst>
            </p:cNvPr>
            <p:cNvSpPr/>
            <p:nvPr/>
          </p:nvSpPr>
          <p:spPr>
            <a:xfrm>
              <a:off x="977748" y="-42334"/>
              <a:ext cx="5876925" cy="6942667"/>
            </a:xfrm>
            <a:prstGeom prst="rect">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D2F4D7F-D927-4931-B35F-6A793415EC97}"/>
                </a:ext>
              </a:extLst>
            </p:cNvPr>
            <p:cNvSpPr txBox="1"/>
            <p:nvPr/>
          </p:nvSpPr>
          <p:spPr>
            <a:xfrm>
              <a:off x="8054109" y="5573497"/>
              <a:ext cx="2929007" cy="369332"/>
            </a:xfrm>
            <a:prstGeom prst="rect">
              <a:avLst/>
            </a:prstGeom>
            <a:noFill/>
          </p:spPr>
          <p:txBody>
            <a:bodyPr wrap="none" rtlCol="0">
              <a:spAutoFit/>
            </a:bodyPr>
            <a:lstStyle/>
            <a:p>
              <a:r>
                <a:rPr lang="vi-VN">
                  <a:effectLst/>
                  <a:latin typeface="Times New Roman" panose="02020603050405020304" pitchFamily="18" charset="0"/>
                  <a:ea typeface="Times New Roman" panose="02020603050405020304" pitchFamily="18" charset="0"/>
                  <a:cs typeface="Times New Roman" panose="02020603050405020304" pitchFamily="18" charset="0"/>
                </a:rPr>
                <a:t>-Nguy cơ mắc bệnh trầm cảm</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grpSp>
      <p:sp>
        <p:nvSpPr>
          <p:cNvPr id="19" name="!!5">
            <a:extLst>
              <a:ext uri="{FF2B5EF4-FFF2-40B4-BE49-F238E27FC236}">
                <a16:creationId xmlns:a16="http://schemas.microsoft.com/office/drawing/2014/main" id="{8F9AED08-451C-4E87-A462-9DE7C077504A}"/>
              </a:ext>
            </a:extLst>
          </p:cNvPr>
          <p:cNvSpPr/>
          <p:nvPr/>
        </p:nvSpPr>
        <p:spPr>
          <a:xfrm>
            <a:off x="570279" y="304800"/>
            <a:ext cx="5876925" cy="6284535"/>
          </a:xfrm>
          <a:prstGeom prst="frame">
            <a:avLst>
              <a:gd name="adj1" fmla="val 1967"/>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5D9EEEE7-AB6C-42FA-854F-F0920222652C}"/>
              </a:ext>
            </a:extLst>
          </p:cNvPr>
          <p:cNvSpPr txBox="1"/>
          <p:nvPr/>
        </p:nvSpPr>
        <p:spPr>
          <a:xfrm>
            <a:off x="7032140" y="2615128"/>
            <a:ext cx="3724096" cy="369332"/>
          </a:xfrm>
          <a:prstGeom prst="rect">
            <a:avLst/>
          </a:prstGeom>
          <a:noFill/>
        </p:spPr>
        <p:txBody>
          <a:bodyPr wrap="none" rtlCol="0">
            <a:spAutoFit/>
          </a:bodyPr>
          <a:lstStyle/>
          <a:p>
            <a:r>
              <a:rPr lang="en-US">
                <a:effectLst/>
                <a:latin typeface="Times New Roman" panose="02020603050405020304" pitchFamily="18" charset="0"/>
                <a:ea typeface="Arial" panose="020B0604020202020204" pitchFamily="34" charset="0"/>
                <a:cs typeface="Times New Roman" panose="02020603050405020304" pitchFamily="18" charset="0"/>
              </a:rPr>
              <a:t>-</a:t>
            </a:r>
            <a:r>
              <a:rPr lang="vi-VN">
                <a:effectLst/>
                <a:latin typeface="Times New Roman" panose="02020603050405020304" pitchFamily="18" charset="0"/>
                <a:ea typeface="Arial" panose="020B0604020202020204" pitchFamily="34" charset="0"/>
                <a:cs typeface="Times New Roman" panose="02020603050405020304" pitchFamily="18" charset="0"/>
              </a:rPr>
              <a:t>Giảm tương tác giữa người với người</a:t>
            </a:r>
            <a:endParaRPr lang="en-US">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32810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ppt_x"/>
                                          </p:val>
                                        </p:tav>
                                        <p:tav tm="100000">
                                          <p:val>
                                            <p:strVal val="#ppt_x"/>
                                          </p:val>
                                        </p:tav>
                                      </p:tavLst>
                                    </p:anim>
                                    <p:anim calcmode="lin" valueType="num">
                                      <p:cBhvr additive="base">
                                        <p:cTn id="2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ppt_x"/>
                                          </p:val>
                                        </p:tav>
                                        <p:tav tm="100000">
                                          <p:val>
                                            <p:strVal val="#ppt_x"/>
                                          </p:val>
                                        </p:tav>
                                      </p:tavLst>
                                    </p:anim>
                                    <p:anim calcmode="lin" valueType="num">
                                      <p:cBhvr additive="base">
                                        <p:cTn id="3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ppt_x"/>
                                          </p:val>
                                        </p:tav>
                                        <p:tav tm="100000">
                                          <p:val>
                                            <p:strVal val="#ppt_x"/>
                                          </p:val>
                                        </p:tav>
                                      </p:tavLst>
                                    </p:anim>
                                    <p:anim calcmode="lin" valueType="num">
                                      <p:cBhvr additive="base">
                                        <p:cTn id="3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ppt_x"/>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fill="hold"/>
                                        <p:tgtEl>
                                          <p:spTgt spid="40"/>
                                        </p:tgtEl>
                                        <p:attrNameLst>
                                          <p:attrName>ppt_x</p:attrName>
                                        </p:attrNameLst>
                                      </p:cBhvr>
                                      <p:tavLst>
                                        <p:tav tm="0">
                                          <p:val>
                                            <p:strVal val="#ppt_x"/>
                                          </p:val>
                                        </p:tav>
                                        <p:tav tm="100000">
                                          <p:val>
                                            <p:strVal val="#ppt_x"/>
                                          </p:val>
                                        </p:tav>
                                      </p:tavLst>
                                    </p:anim>
                                    <p:anim calcmode="lin" valueType="num">
                                      <p:cBhvr additive="base">
                                        <p:cTn id="4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C01E0D-BA30-4171-A8C6-78F7E1CAEB6D}"/>
              </a:ext>
            </a:extLst>
          </p:cNvPr>
          <p:cNvSpPr txBox="1"/>
          <p:nvPr/>
        </p:nvSpPr>
        <p:spPr>
          <a:xfrm>
            <a:off x="6347668" y="1304925"/>
            <a:ext cx="5587157" cy="369332"/>
          </a:xfrm>
          <a:prstGeom prst="rect">
            <a:avLst/>
          </a:prstGeom>
          <a:noFill/>
        </p:spPr>
        <p:txBody>
          <a:bodyPr wrap="square" rtlCol="0">
            <a:spAutoFit/>
          </a:bodyPr>
          <a:lstStyle/>
          <a:p>
            <a:r>
              <a:rPr lang="en-US"/>
              <a:t> </a:t>
            </a:r>
          </a:p>
        </p:txBody>
      </p:sp>
      <p:grpSp>
        <p:nvGrpSpPr>
          <p:cNvPr id="15" name="Group 14">
            <a:extLst>
              <a:ext uri="{FF2B5EF4-FFF2-40B4-BE49-F238E27FC236}">
                <a16:creationId xmlns:a16="http://schemas.microsoft.com/office/drawing/2014/main" id="{3CC4C997-A380-4131-9FAF-6B295389BE4D}"/>
              </a:ext>
            </a:extLst>
          </p:cNvPr>
          <p:cNvGrpSpPr/>
          <p:nvPr/>
        </p:nvGrpSpPr>
        <p:grpSpPr>
          <a:xfrm>
            <a:off x="8140845" y="3018713"/>
            <a:ext cx="1221955" cy="1221955"/>
            <a:chOff x="4429125" y="1819275"/>
            <a:chExt cx="2019300" cy="2019300"/>
          </a:xfrm>
        </p:grpSpPr>
        <p:sp>
          <p:nvSpPr>
            <p:cNvPr id="14" name="Rectangle: Rounded Corners 13">
              <a:extLst>
                <a:ext uri="{FF2B5EF4-FFF2-40B4-BE49-F238E27FC236}">
                  <a16:creationId xmlns:a16="http://schemas.microsoft.com/office/drawing/2014/main" id="{DE215A09-79C5-451C-81D4-C2279F40515E}"/>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EAF2497-89F3-42E5-BA40-4C0BD600F8B7}"/>
                </a:ext>
              </a:extLst>
            </p:cNvPr>
            <p:cNvSpPr/>
            <p:nvPr/>
          </p:nvSpPr>
          <p:spPr>
            <a:xfrm rot="2700000">
              <a:off x="4699146" y="2069320"/>
              <a:ext cx="1479256" cy="14792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5F8350A-D7EE-4635-B905-F75D34163BE1}"/>
              </a:ext>
            </a:extLst>
          </p:cNvPr>
          <p:cNvGrpSpPr/>
          <p:nvPr/>
        </p:nvGrpSpPr>
        <p:grpSpPr>
          <a:xfrm>
            <a:off x="4060667" y="4008925"/>
            <a:ext cx="5393870" cy="5393870"/>
            <a:chOff x="4429125" y="1819275"/>
            <a:chExt cx="2019300" cy="2019300"/>
          </a:xfrm>
        </p:grpSpPr>
        <p:sp>
          <p:nvSpPr>
            <p:cNvPr id="19" name="Rectangle: Rounded Corners 18">
              <a:extLst>
                <a:ext uri="{FF2B5EF4-FFF2-40B4-BE49-F238E27FC236}">
                  <a16:creationId xmlns:a16="http://schemas.microsoft.com/office/drawing/2014/main" id="{9F64E9D5-5787-4AEF-939F-5B60E4CF9C3A}"/>
                </a:ext>
              </a:extLst>
            </p:cNvPr>
            <p:cNvSpPr/>
            <p:nvPr/>
          </p:nvSpPr>
          <p:spPr>
            <a:xfrm rot="2700000">
              <a:off x="4429125" y="1819275"/>
              <a:ext cx="2019300" cy="2019300"/>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5F76BA5-6758-4C72-ABF8-87617FA272FD}"/>
                </a:ext>
              </a:extLst>
            </p:cNvPr>
            <p:cNvSpPr/>
            <p:nvPr/>
          </p:nvSpPr>
          <p:spPr>
            <a:xfrm rot="2700000">
              <a:off x="4770886" y="2161035"/>
              <a:ext cx="1335779" cy="13357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C51DE7B-8DD1-43FD-A1E4-B7455AC4183B}"/>
              </a:ext>
            </a:extLst>
          </p:cNvPr>
          <p:cNvGrpSpPr/>
          <p:nvPr/>
        </p:nvGrpSpPr>
        <p:grpSpPr>
          <a:xfrm>
            <a:off x="3278823" y="4315079"/>
            <a:ext cx="647700" cy="647700"/>
            <a:chOff x="4429125" y="1819275"/>
            <a:chExt cx="2019300" cy="2019300"/>
          </a:xfrm>
        </p:grpSpPr>
        <p:sp>
          <p:nvSpPr>
            <p:cNvPr id="22" name="Rectangle: Rounded Corners 21">
              <a:extLst>
                <a:ext uri="{FF2B5EF4-FFF2-40B4-BE49-F238E27FC236}">
                  <a16:creationId xmlns:a16="http://schemas.microsoft.com/office/drawing/2014/main" id="{4EEFD344-511A-4015-896A-2D24E68EB11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CE25405-D64E-4E93-9A0F-4C8F294777DE}"/>
                </a:ext>
              </a:extLst>
            </p:cNvPr>
            <p:cNvSpPr/>
            <p:nvPr/>
          </p:nvSpPr>
          <p:spPr>
            <a:xfrm rot="2700000">
              <a:off x="4734427" y="2093862"/>
              <a:ext cx="1394277" cy="13942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BEE31FC-0B49-4E0A-9AF6-A7F06348D8BE}"/>
              </a:ext>
            </a:extLst>
          </p:cNvPr>
          <p:cNvGrpSpPr/>
          <p:nvPr/>
        </p:nvGrpSpPr>
        <p:grpSpPr>
          <a:xfrm>
            <a:off x="5727909" y="-3183912"/>
            <a:ext cx="4781886" cy="4781886"/>
            <a:chOff x="4429125" y="1819275"/>
            <a:chExt cx="2019300" cy="2019300"/>
          </a:xfrm>
        </p:grpSpPr>
        <p:sp>
          <p:nvSpPr>
            <p:cNvPr id="25" name="Rectangle: Rounded Corners 24">
              <a:extLst>
                <a:ext uri="{FF2B5EF4-FFF2-40B4-BE49-F238E27FC236}">
                  <a16:creationId xmlns:a16="http://schemas.microsoft.com/office/drawing/2014/main" id="{8759690E-1210-4A19-8C03-88AF13D3F9A9}"/>
                </a:ext>
              </a:extLst>
            </p:cNvPr>
            <p:cNvSpPr/>
            <p:nvPr/>
          </p:nvSpPr>
          <p:spPr>
            <a:xfrm rot="2700000">
              <a:off x="4429125" y="1819275"/>
              <a:ext cx="2019300" cy="20193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57E39C0-4147-4078-8402-37A98D54214B}"/>
                </a:ext>
              </a:extLst>
            </p:cNvPr>
            <p:cNvSpPr/>
            <p:nvPr/>
          </p:nvSpPr>
          <p:spPr>
            <a:xfrm rot="2700000">
              <a:off x="4783460" y="2132809"/>
              <a:ext cx="1310629" cy="13106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1E379A2-F86E-49D9-A225-EFCF15786A1E}"/>
              </a:ext>
            </a:extLst>
          </p:cNvPr>
          <p:cNvGrpSpPr/>
          <p:nvPr/>
        </p:nvGrpSpPr>
        <p:grpSpPr>
          <a:xfrm>
            <a:off x="1343792" y="4638929"/>
            <a:ext cx="1504951" cy="1504951"/>
            <a:chOff x="1241164" y="3429000"/>
            <a:chExt cx="1504951" cy="1504951"/>
          </a:xfrm>
        </p:grpSpPr>
        <p:sp>
          <p:nvSpPr>
            <p:cNvPr id="28" name="Rectangle: Rounded Corners 27">
              <a:extLst>
                <a:ext uri="{FF2B5EF4-FFF2-40B4-BE49-F238E27FC236}">
                  <a16:creationId xmlns:a16="http://schemas.microsoft.com/office/drawing/2014/main" id="{F792D7F3-66B9-4865-BF8C-6F003F04AB71}"/>
                </a:ext>
              </a:extLst>
            </p:cNvPr>
            <p:cNvSpPr/>
            <p:nvPr/>
          </p:nvSpPr>
          <p:spPr>
            <a:xfrm rot="2700000">
              <a:off x="1241164" y="3429000"/>
              <a:ext cx="1504951" cy="150495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A590D31-2BE3-4A38-A659-39C5A11CCCE8}"/>
                </a:ext>
              </a:extLst>
            </p:cNvPr>
            <p:cNvSpPr/>
            <p:nvPr/>
          </p:nvSpPr>
          <p:spPr>
            <a:xfrm rot="2700000">
              <a:off x="1428526" y="3609937"/>
              <a:ext cx="1130225" cy="11302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0E4FA40-BF8D-4DAD-A1C2-16C4042BEF6A}"/>
              </a:ext>
            </a:extLst>
          </p:cNvPr>
          <p:cNvGrpSpPr/>
          <p:nvPr/>
        </p:nvGrpSpPr>
        <p:grpSpPr>
          <a:xfrm>
            <a:off x="9207166" y="2231451"/>
            <a:ext cx="676276" cy="676276"/>
            <a:chOff x="4429125" y="1819275"/>
            <a:chExt cx="2019300" cy="2019300"/>
          </a:xfrm>
        </p:grpSpPr>
        <p:sp>
          <p:nvSpPr>
            <p:cNvPr id="31" name="Rectangle: Rounded Corners 30">
              <a:extLst>
                <a:ext uri="{FF2B5EF4-FFF2-40B4-BE49-F238E27FC236}">
                  <a16:creationId xmlns:a16="http://schemas.microsoft.com/office/drawing/2014/main" id="{4AFE2438-9D49-4B89-B40F-59FF1C5B588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DCE30CF-C9FE-4D1F-8DA4-5753DD1E2685}"/>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BE51351-FB26-4CDC-B221-3234EF300EFA}"/>
              </a:ext>
            </a:extLst>
          </p:cNvPr>
          <p:cNvGrpSpPr/>
          <p:nvPr/>
        </p:nvGrpSpPr>
        <p:grpSpPr>
          <a:xfrm>
            <a:off x="10589196" y="3920197"/>
            <a:ext cx="2466976" cy="2466976"/>
            <a:chOff x="4429125" y="1819275"/>
            <a:chExt cx="2019300" cy="2019300"/>
          </a:xfrm>
        </p:grpSpPr>
        <p:sp>
          <p:nvSpPr>
            <p:cNvPr id="34" name="Rectangle: Rounded Corners 33">
              <a:extLst>
                <a:ext uri="{FF2B5EF4-FFF2-40B4-BE49-F238E27FC236}">
                  <a16:creationId xmlns:a16="http://schemas.microsoft.com/office/drawing/2014/main" id="{CFCD80AB-DF65-42F1-A08A-8B26F74450BD}"/>
                </a:ext>
              </a:extLst>
            </p:cNvPr>
            <p:cNvSpPr/>
            <p:nvPr/>
          </p:nvSpPr>
          <p:spPr>
            <a:xfrm rot="2700000">
              <a:off x="4429125" y="1819275"/>
              <a:ext cx="2019300" cy="2019300"/>
            </a:xfrm>
            <a:prstGeom prst="round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4E77A3B-C881-453C-A38D-A6CA06701DF7}"/>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058B291-5534-46FB-A18D-65B535A64DA8}"/>
              </a:ext>
            </a:extLst>
          </p:cNvPr>
          <p:cNvSpPr/>
          <p:nvPr/>
        </p:nvSpPr>
        <p:spPr>
          <a:xfrm>
            <a:off x="2340847" y="1974846"/>
            <a:ext cx="2714920" cy="369332"/>
          </a:xfrm>
          <a:prstGeom prst="rect">
            <a:avLst/>
          </a:prstGeom>
          <a:solidFill>
            <a:srgbClr val="1874A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A83002-AE76-4352-8E03-4C294CD26E1F}"/>
              </a:ext>
            </a:extLst>
          </p:cNvPr>
          <p:cNvSpPr txBox="1"/>
          <p:nvPr/>
        </p:nvSpPr>
        <p:spPr>
          <a:xfrm>
            <a:off x="691843" y="604444"/>
            <a:ext cx="4403095" cy="1569660"/>
          </a:xfrm>
          <a:prstGeom prst="rect">
            <a:avLst/>
          </a:prstGeom>
          <a:noFill/>
          <a:ln>
            <a:noFill/>
          </a:ln>
        </p:spPr>
        <p:txBody>
          <a:bodyPr wrap="square" rtlCol="0">
            <a:spAutoFit/>
          </a:bodyPr>
          <a:lstStyle/>
          <a:p>
            <a:r>
              <a:rPr lang="en-US" sz="7200" b="1"/>
              <a:t>SINH VIÊN </a:t>
            </a:r>
          </a:p>
          <a:p>
            <a:pPr algn="r"/>
            <a:r>
              <a:rPr lang="en-US" sz="2400" b="1"/>
              <a:t>VỚI MẠNG XÃ HỘI</a:t>
            </a:r>
          </a:p>
        </p:txBody>
      </p:sp>
    </p:spTree>
    <p:extLst>
      <p:ext uri="{BB962C8B-B14F-4D97-AF65-F5344CB8AC3E}">
        <p14:creationId xmlns:p14="http://schemas.microsoft.com/office/powerpoint/2010/main" val="260721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1E40B1F-BEC6-4505-A22F-F55AB3868597}"/>
              </a:ext>
            </a:extLst>
          </p:cNvPr>
          <p:cNvGrpSpPr/>
          <p:nvPr/>
        </p:nvGrpSpPr>
        <p:grpSpPr>
          <a:xfrm>
            <a:off x="2149766" y="4854979"/>
            <a:ext cx="8112035" cy="1286607"/>
            <a:chOff x="2149769" y="4802710"/>
            <a:chExt cx="8112035" cy="1286607"/>
          </a:xfrm>
        </p:grpSpPr>
        <p:sp>
          <p:nvSpPr>
            <p:cNvPr id="6" name="!!3123">
              <a:extLst>
                <a:ext uri="{FF2B5EF4-FFF2-40B4-BE49-F238E27FC236}">
                  <a16:creationId xmlns:a16="http://schemas.microsoft.com/office/drawing/2014/main" id="{80E8DE88-F831-429F-9A62-A0C1B7CEB9FD}"/>
                </a:ext>
              </a:extLst>
            </p:cNvPr>
            <p:cNvSpPr/>
            <p:nvPr/>
          </p:nvSpPr>
          <p:spPr>
            <a:xfrm>
              <a:off x="2149769" y="480271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08D5D28D-0FCD-40B9-A686-58C10FDEFDCA}"/>
                </a:ext>
              </a:extLst>
            </p:cNvPr>
            <p:cNvSpPr/>
            <p:nvPr/>
          </p:nvSpPr>
          <p:spPr>
            <a:xfrm rot="18900000">
              <a:off x="9250009" y="4985114"/>
              <a:ext cx="714354" cy="70702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aphic 22" descr="Open hand with plant">
              <a:extLst>
                <a:ext uri="{FF2B5EF4-FFF2-40B4-BE49-F238E27FC236}">
                  <a16:creationId xmlns:a16="http://schemas.microsoft.com/office/drawing/2014/main" id="{0F420A59-601F-4D22-806F-9D2AB90AD27F}"/>
                </a:ext>
              </a:extLst>
            </p:cNvPr>
            <p:cNvGrpSpPr/>
            <p:nvPr/>
          </p:nvGrpSpPr>
          <p:grpSpPr>
            <a:xfrm>
              <a:off x="9308612" y="5113865"/>
              <a:ext cx="597149" cy="447842"/>
              <a:chOff x="5696326" y="3605888"/>
              <a:chExt cx="838200" cy="628622"/>
            </a:xfrm>
            <a:solidFill>
              <a:schemeClr val="bg1"/>
            </a:solidFill>
          </p:grpSpPr>
          <p:sp>
            <p:nvSpPr>
              <p:cNvPr id="27" name="Freeform: Shape 26">
                <a:extLst>
                  <a:ext uri="{FF2B5EF4-FFF2-40B4-BE49-F238E27FC236}">
                    <a16:creationId xmlns:a16="http://schemas.microsoft.com/office/drawing/2014/main" id="{5FDAC847-32E9-46AD-981A-C7DE5E78A9E2}"/>
                  </a:ext>
                </a:extLst>
              </p:cNvPr>
              <p:cNvSpPr/>
              <p:nvPr/>
            </p:nvSpPr>
            <p:spPr>
              <a:xfrm>
                <a:off x="5696326" y="3882085"/>
                <a:ext cx="838200" cy="352425"/>
              </a:xfrm>
              <a:custGeom>
                <a:avLst/>
                <a:gdLst>
                  <a:gd name="connsiteX0" fmla="*/ 838200 w 838200"/>
                  <a:gd name="connsiteY0" fmla="*/ 38100 h 352425"/>
                  <a:gd name="connsiteX1" fmla="*/ 800100 w 838200"/>
                  <a:gd name="connsiteY1" fmla="*/ 0 h 352425"/>
                  <a:gd name="connsiteX2" fmla="*/ 780098 w 838200"/>
                  <a:gd name="connsiteY2" fmla="*/ 5715 h 352425"/>
                  <a:gd name="connsiteX3" fmla="*/ 617220 w 838200"/>
                  <a:gd name="connsiteY3" fmla="*/ 99060 h 352425"/>
                  <a:gd name="connsiteX4" fmla="*/ 617220 w 838200"/>
                  <a:gd name="connsiteY4" fmla="*/ 131445 h 352425"/>
                  <a:gd name="connsiteX5" fmla="*/ 540068 w 838200"/>
                  <a:gd name="connsiteY5" fmla="*/ 190500 h 352425"/>
                  <a:gd name="connsiteX6" fmla="*/ 371475 w 838200"/>
                  <a:gd name="connsiteY6" fmla="*/ 190500 h 352425"/>
                  <a:gd name="connsiteX7" fmla="*/ 371475 w 838200"/>
                  <a:gd name="connsiteY7" fmla="*/ 152400 h 352425"/>
                  <a:gd name="connsiteX8" fmla="*/ 542925 w 838200"/>
                  <a:gd name="connsiteY8" fmla="*/ 152400 h 352425"/>
                  <a:gd name="connsiteX9" fmla="*/ 581025 w 838200"/>
                  <a:gd name="connsiteY9" fmla="*/ 114300 h 352425"/>
                  <a:gd name="connsiteX10" fmla="*/ 542925 w 838200"/>
                  <a:gd name="connsiteY10" fmla="*/ 76200 h 352425"/>
                  <a:gd name="connsiteX11" fmla="*/ 314325 w 838200"/>
                  <a:gd name="connsiteY11" fmla="*/ 76200 h 352425"/>
                  <a:gd name="connsiteX12" fmla="*/ 269558 w 838200"/>
                  <a:gd name="connsiteY12" fmla="*/ 88582 h 352425"/>
                  <a:gd name="connsiteX13" fmla="*/ 0 w 838200"/>
                  <a:gd name="connsiteY13" fmla="*/ 219075 h 352425"/>
                  <a:gd name="connsiteX14" fmla="*/ 133350 w 838200"/>
                  <a:gd name="connsiteY14" fmla="*/ 352425 h 352425"/>
                  <a:gd name="connsiteX15" fmla="*/ 361950 w 838200"/>
                  <a:gd name="connsiteY15" fmla="*/ 266700 h 352425"/>
                  <a:gd name="connsiteX16" fmla="*/ 540068 w 838200"/>
                  <a:gd name="connsiteY16" fmla="*/ 266700 h 352425"/>
                  <a:gd name="connsiteX17" fmla="*/ 562928 w 838200"/>
                  <a:gd name="connsiteY17" fmla="*/ 259080 h 352425"/>
                  <a:gd name="connsiteX18" fmla="*/ 824865 w 838200"/>
                  <a:gd name="connsiteY18" fmla="*/ 67627 h 352425"/>
                  <a:gd name="connsiteX19" fmla="*/ 838200 w 838200"/>
                  <a:gd name="connsiteY19" fmla="*/ 3810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352425">
                    <a:moveTo>
                      <a:pt x="838200" y="38100"/>
                    </a:moveTo>
                    <a:cubicBezTo>
                      <a:pt x="838200" y="17145"/>
                      <a:pt x="821055" y="0"/>
                      <a:pt x="800100" y="0"/>
                    </a:cubicBezTo>
                    <a:cubicBezTo>
                      <a:pt x="792480" y="0"/>
                      <a:pt x="785813" y="1905"/>
                      <a:pt x="780098" y="5715"/>
                    </a:cubicBezTo>
                    <a:lnTo>
                      <a:pt x="617220" y="99060"/>
                    </a:lnTo>
                    <a:cubicBezTo>
                      <a:pt x="619125" y="109538"/>
                      <a:pt x="619125" y="120015"/>
                      <a:pt x="617220" y="131445"/>
                    </a:cubicBezTo>
                    <a:cubicBezTo>
                      <a:pt x="609600" y="166688"/>
                      <a:pt x="576263" y="190500"/>
                      <a:pt x="540068" y="190500"/>
                    </a:cubicBezTo>
                    <a:lnTo>
                      <a:pt x="371475" y="190500"/>
                    </a:lnTo>
                    <a:lnTo>
                      <a:pt x="371475" y="152400"/>
                    </a:lnTo>
                    <a:lnTo>
                      <a:pt x="542925" y="152400"/>
                    </a:lnTo>
                    <a:cubicBezTo>
                      <a:pt x="563880" y="152400"/>
                      <a:pt x="581025" y="135255"/>
                      <a:pt x="581025" y="114300"/>
                    </a:cubicBezTo>
                    <a:cubicBezTo>
                      <a:pt x="581025" y="93345"/>
                      <a:pt x="563880" y="76200"/>
                      <a:pt x="542925" y="76200"/>
                    </a:cubicBezTo>
                    <a:cubicBezTo>
                      <a:pt x="542925" y="76200"/>
                      <a:pt x="316230" y="76200"/>
                      <a:pt x="314325" y="76200"/>
                    </a:cubicBezTo>
                    <a:cubicBezTo>
                      <a:pt x="298133" y="76200"/>
                      <a:pt x="282893" y="80963"/>
                      <a:pt x="269558" y="88582"/>
                    </a:cubicBezTo>
                    <a:lnTo>
                      <a:pt x="0" y="219075"/>
                    </a:lnTo>
                    <a:lnTo>
                      <a:pt x="133350" y="352425"/>
                    </a:lnTo>
                    <a:cubicBezTo>
                      <a:pt x="195263" y="290513"/>
                      <a:pt x="275273" y="266700"/>
                      <a:pt x="361950" y="266700"/>
                    </a:cubicBezTo>
                    <a:lnTo>
                      <a:pt x="540068" y="266700"/>
                    </a:lnTo>
                    <a:cubicBezTo>
                      <a:pt x="548640" y="266700"/>
                      <a:pt x="556260" y="263842"/>
                      <a:pt x="562928" y="259080"/>
                    </a:cubicBezTo>
                    <a:lnTo>
                      <a:pt x="824865" y="67627"/>
                    </a:lnTo>
                    <a:cubicBezTo>
                      <a:pt x="832485" y="60007"/>
                      <a:pt x="838200" y="49530"/>
                      <a:pt x="838200" y="3810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218787C-F670-4607-8079-24B60B0A1760}"/>
                  </a:ext>
                </a:extLst>
              </p:cNvPr>
              <p:cNvSpPr/>
              <p:nvPr/>
            </p:nvSpPr>
            <p:spPr>
              <a:xfrm>
                <a:off x="5903962" y="3605888"/>
                <a:ext cx="480135" cy="334998"/>
              </a:xfrm>
              <a:custGeom>
                <a:avLst/>
                <a:gdLst>
                  <a:gd name="connsiteX0" fmla="*/ 478510 w 480135"/>
                  <a:gd name="connsiteY0" fmla="*/ 1625 h 334999"/>
                  <a:gd name="connsiteX1" fmla="*/ 297535 w 480135"/>
                  <a:gd name="connsiteY1" fmla="*/ 49250 h 334999"/>
                  <a:gd name="connsiteX2" fmla="*/ 248005 w 480135"/>
                  <a:gd name="connsiteY2" fmla="*/ 206412 h 334999"/>
                  <a:gd name="connsiteX3" fmla="*/ 199428 w 480135"/>
                  <a:gd name="connsiteY3" fmla="*/ 266420 h 334999"/>
                  <a:gd name="connsiteX4" fmla="*/ 191808 w 480135"/>
                  <a:gd name="connsiteY4" fmla="*/ 254990 h 334999"/>
                  <a:gd name="connsiteX5" fmla="*/ 150850 w 480135"/>
                  <a:gd name="connsiteY5" fmla="*/ 126402 h 334999"/>
                  <a:gd name="connsiteX6" fmla="*/ 1308 w 480135"/>
                  <a:gd name="connsiteY6" fmla="*/ 87350 h 334999"/>
                  <a:gd name="connsiteX7" fmla="*/ 40360 w 480135"/>
                  <a:gd name="connsiteY7" fmla="*/ 236892 h 334999"/>
                  <a:gd name="connsiteX8" fmla="*/ 159423 w 480135"/>
                  <a:gd name="connsiteY8" fmla="*/ 277850 h 334999"/>
                  <a:gd name="connsiteX9" fmla="*/ 180378 w 480135"/>
                  <a:gd name="connsiteY9" fmla="*/ 316902 h 334999"/>
                  <a:gd name="connsiteX10" fmla="*/ 182283 w 480135"/>
                  <a:gd name="connsiteY10" fmla="*/ 335000 h 334999"/>
                  <a:gd name="connsiteX11" fmla="*/ 221335 w 480135"/>
                  <a:gd name="connsiteY11" fmla="*/ 335000 h 334999"/>
                  <a:gd name="connsiteX12" fmla="*/ 232765 w 480135"/>
                  <a:gd name="connsiteY12" fmla="*/ 287375 h 334999"/>
                  <a:gd name="connsiteX13" fmla="*/ 277533 w 480135"/>
                  <a:gd name="connsiteY13" fmla="*/ 234035 h 334999"/>
                  <a:gd name="connsiteX14" fmla="*/ 430885 w 480135"/>
                  <a:gd name="connsiteY14" fmla="*/ 184505 h 334999"/>
                  <a:gd name="connsiteX15" fmla="*/ 478510 w 480135"/>
                  <a:gd name="connsiteY15" fmla="*/ 1625 h 33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0135" h="334999">
                    <a:moveTo>
                      <a:pt x="478510" y="1625"/>
                    </a:moveTo>
                    <a:cubicBezTo>
                      <a:pt x="478510" y="1625"/>
                      <a:pt x="360400" y="-13615"/>
                      <a:pt x="297535" y="49250"/>
                    </a:cubicBezTo>
                    <a:cubicBezTo>
                      <a:pt x="251815" y="94970"/>
                      <a:pt x="247053" y="168312"/>
                      <a:pt x="248005" y="206412"/>
                    </a:cubicBezTo>
                    <a:cubicBezTo>
                      <a:pt x="228003" y="220700"/>
                      <a:pt x="210858" y="241655"/>
                      <a:pt x="199428" y="266420"/>
                    </a:cubicBezTo>
                    <a:cubicBezTo>
                      <a:pt x="196570" y="262610"/>
                      <a:pt x="194665" y="258800"/>
                      <a:pt x="191808" y="254990"/>
                    </a:cubicBezTo>
                    <a:cubicBezTo>
                      <a:pt x="192760" y="223557"/>
                      <a:pt x="187998" y="163550"/>
                      <a:pt x="150850" y="126402"/>
                    </a:cubicBezTo>
                    <a:cubicBezTo>
                      <a:pt x="98463" y="74015"/>
                      <a:pt x="1308" y="87350"/>
                      <a:pt x="1308" y="87350"/>
                    </a:cubicBezTo>
                    <a:cubicBezTo>
                      <a:pt x="1308" y="87350"/>
                      <a:pt x="-11075" y="184505"/>
                      <a:pt x="40360" y="236892"/>
                    </a:cubicBezTo>
                    <a:cubicBezTo>
                      <a:pt x="73698" y="270230"/>
                      <a:pt x="127038" y="276897"/>
                      <a:pt x="159423" y="277850"/>
                    </a:cubicBezTo>
                    <a:cubicBezTo>
                      <a:pt x="168948" y="288327"/>
                      <a:pt x="175615" y="303567"/>
                      <a:pt x="180378" y="316902"/>
                    </a:cubicBezTo>
                    <a:cubicBezTo>
                      <a:pt x="181330" y="319760"/>
                      <a:pt x="182283" y="326427"/>
                      <a:pt x="182283" y="335000"/>
                    </a:cubicBezTo>
                    <a:lnTo>
                      <a:pt x="221335" y="335000"/>
                    </a:lnTo>
                    <a:cubicBezTo>
                      <a:pt x="222288" y="314997"/>
                      <a:pt x="225145" y="303567"/>
                      <a:pt x="232765" y="287375"/>
                    </a:cubicBezTo>
                    <a:cubicBezTo>
                      <a:pt x="242290" y="264515"/>
                      <a:pt x="258483" y="245465"/>
                      <a:pt x="277533" y="234035"/>
                    </a:cubicBezTo>
                    <a:cubicBezTo>
                      <a:pt x="316585" y="234987"/>
                      <a:pt x="387070" y="228320"/>
                      <a:pt x="430885" y="184505"/>
                    </a:cubicBezTo>
                    <a:cubicBezTo>
                      <a:pt x="493750" y="119735"/>
                      <a:pt x="478510" y="1625"/>
                      <a:pt x="478510" y="1625"/>
                    </a:cubicBezTo>
                    <a:close/>
                  </a:path>
                </a:pathLst>
              </a:custGeom>
              <a:grpFill/>
              <a:ln w="9525" cap="flat">
                <a:noFill/>
                <a:prstDash val="solid"/>
                <a:miter/>
              </a:ln>
            </p:spPr>
            <p:txBody>
              <a:bodyPr rtlCol="0" anchor="ctr"/>
              <a:lstStyle/>
              <a:p>
                <a:endParaRPr lang="en-US"/>
              </a:p>
            </p:txBody>
          </p:sp>
        </p:grpSp>
      </p:grpSp>
      <p:grpSp>
        <p:nvGrpSpPr>
          <p:cNvPr id="33" name="Group 32">
            <a:extLst>
              <a:ext uri="{FF2B5EF4-FFF2-40B4-BE49-F238E27FC236}">
                <a16:creationId xmlns:a16="http://schemas.microsoft.com/office/drawing/2014/main" id="{03A6DA4C-052D-4F06-B631-3678453EBAB8}"/>
              </a:ext>
            </a:extLst>
          </p:cNvPr>
          <p:cNvGrpSpPr/>
          <p:nvPr/>
        </p:nvGrpSpPr>
        <p:grpSpPr>
          <a:xfrm>
            <a:off x="2149767" y="1601589"/>
            <a:ext cx="8112035" cy="1286607"/>
            <a:chOff x="2149771" y="2198650"/>
            <a:chExt cx="8112035" cy="1286607"/>
          </a:xfrm>
        </p:grpSpPr>
        <p:sp>
          <p:nvSpPr>
            <p:cNvPr id="5" name="!!1">
              <a:extLst>
                <a:ext uri="{FF2B5EF4-FFF2-40B4-BE49-F238E27FC236}">
                  <a16:creationId xmlns:a16="http://schemas.microsoft.com/office/drawing/2014/main" id="{1847964C-29B5-4C74-83BC-13F92284646A}"/>
                </a:ext>
              </a:extLst>
            </p:cNvPr>
            <p:cNvSpPr/>
            <p:nvPr/>
          </p:nvSpPr>
          <p:spPr>
            <a:xfrm>
              <a:off x="2149771" y="219865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AC6C8E1B-BB18-4C19-9250-6E032BE30D4A}"/>
                </a:ext>
              </a:extLst>
            </p:cNvPr>
            <p:cNvSpPr/>
            <p:nvPr/>
          </p:nvSpPr>
          <p:spPr>
            <a:xfrm rot="18900000">
              <a:off x="9191027" y="2510340"/>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Professor">
              <a:extLst>
                <a:ext uri="{FF2B5EF4-FFF2-40B4-BE49-F238E27FC236}">
                  <a16:creationId xmlns:a16="http://schemas.microsoft.com/office/drawing/2014/main" id="{2B6819C8-8C97-467A-94C6-3353014BA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9341" y="2577737"/>
              <a:ext cx="571345" cy="571345"/>
            </a:xfrm>
            <a:prstGeom prst="rect">
              <a:avLst/>
            </a:prstGeom>
          </p:spPr>
        </p:pic>
      </p:grpSp>
      <p:sp>
        <p:nvSpPr>
          <p:cNvPr id="2" name="!!5">
            <a:extLst>
              <a:ext uri="{FF2B5EF4-FFF2-40B4-BE49-F238E27FC236}">
                <a16:creationId xmlns:a16="http://schemas.microsoft.com/office/drawing/2014/main" id="{F8E2C673-37ED-4634-901E-E72067E80D7D}"/>
              </a:ext>
            </a:extLst>
          </p:cNvPr>
          <p:cNvSpPr/>
          <p:nvPr/>
        </p:nvSpPr>
        <p:spPr>
          <a:xfrm>
            <a:off x="391886" y="322217"/>
            <a:ext cx="11295017" cy="6191794"/>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100">
            <a:extLst>
              <a:ext uri="{FF2B5EF4-FFF2-40B4-BE49-F238E27FC236}">
                <a16:creationId xmlns:a16="http://schemas.microsoft.com/office/drawing/2014/main" id="{97A9CDAA-8755-43CF-9F15-2C94CD49AF9F}"/>
              </a:ext>
            </a:extLst>
          </p:cNvPr>
          <p:cNvSpPr/>
          <p:nvPr/>
        </p:nvSpPr>
        <p:spPr>
          <a:xfrm>
            <a:off x="2860765" y="0"/>
            <a:ext cx="6470470" cy="1211035"/>
          </a:xfrm>
          <a:prstGeom prst="roundRect">
            <a:avLst>
              <a:gd name="adj" fmla="val 14045"/>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Times New Roman" panose="02020603050405020304" pitchFamily="18" charset="0"/>
                <a:cs typeface="Times New Roman" panose="02020603050405020304" pitchFamily="18" charset="0"/>
              </a:rPr>
              <a:t>SINH VIÊN VỚI MẠNG XÃ HỘI</a:t>
            </a:r>
          </a:p>
        </p:txBody>
      </p:sp>
      <p:sp>
        <p:nvSpPr>
          <p:cNvPr id="36" name="!!20">
            <a:extLst>
              <a:ext uri="{FF2B5EF4-FFF2-40B4-BE49-F238E27FC236}">
                <a16:creationId xmlns:a16="http://schemas.microsoft.com/office/drawing/2014/main" id="{9A7E66E7-59BC-47A8-B5D2-ABF43BF25DFB}"/>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74A7"/>
              </a:solidFill>
            </a:endParaRPr>
          </a:p>
        </p:txBody>
      </p:sp>
      <p:grpSp>
        <p:nvGrpSpPr>
          <p:cNvPr id="15" name="Group 14">
            <a:extLst>
              <a:ext uri="{FF2B5EF4-FFF2-40B4-BE49-F238E27FC236}">
                <a16:creationId xmlns:a16="http://schemas.microsoft.com/office/drawing/2014/main" id="{95E33DF2-5E85-43F2-8722-8D0321546755}"/>
              </a:ext>
            </a:extLst>
          </p:cNvPr>
          <p:cNvGrpSpPr/>
          <p:nvPr/>
        </p:nvGrpSpPr>
        <p:grpSpPr>
          <a:xfrm>
            <a:off x="2149766" y="3246155"/>
            <a:ext cx="8112035" cy="1286607"/>
            <a:chOff x="2149771" y="2617407"/>
            <a:chExt cx="8112035" cy="1286607"/>
          </a:xfrm>
        </p:grpSpPr>
        <p:sp>
          <p:nvSpPr>
            <p:cNvPr id="16" name="!!2">
              <a:extLst>
                <a:ext uri="{FF2B5EF4-FFF2-40B4-BE49-F238E27FC236}">
                  <a16:creationId xmlns:a16="http://schemas.microsoft.com/office/drawing/2014/main" id="{667CE993-93BA-49FA-8092-05B4305A142A}"/>
                </a:ext>
              </a:extLst>
            </p:cNvPr>
            <p:cNvSpPr/>
            <p:nvPr/>
          </p:nvSpPr>
          <p:spPr>
            <a:xfrm>
              <a:off x="2149771" y="2617407"/>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3A4F8F7D-F89D-4961-8833-CF049A26005A}"/>
                </a:ext>
              </a:extLst>
            </p:cNvPr>
            <p:cNvSpPr/>
            <p:nvPr/>
          </p:nvSpPr>
          <p:spPr>
            <a:xfrm rot="18900000">
              <a:off x="9219684" y="2902834"/>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ocial network with solid fill">
            <a:extLst>
              <a:ext uri="{FF2B5EF4-FFF2-40B4-BE49-F238E27FC236}">
                <a16:creationId xmlns:a16="http://schemas.microsoft.com/office/drawing/2014/main" id="{1270879F-ABCC-49B1-A79B-87F962B0E0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8610" y="3596223"/>
            <a:ext cx="571345" cy="571345"/>
          </a:xfrm>
          <a:prstGeom prst="rect">
            <a:avLst/>
          </a:prstGeom>
        </p:spPr>
      </p:pic>
      <p:sp>
        <p:nvSpPr>
          <p:cNvPr id="8" name="!!1">
            <a:extLst>
              <a:ext uri="{FF2B5EF4-FFF2-40B4-BE49-F238E27FC236}">
                <a16:creationId xmlns:a16="http://schemas.microsoft.com/office/drawing/2014/main" id="{AFB32EA8-45E5-4AA3-AF79-BED0B9EEC8EF}"/>
              </a:ext>
            </a:extLst>
          </p:cNvPr>
          <p:cNvSpPr txBox="1"/>
          <p:nvPr/>
        </p:nvSpPr>
        <p:spPr>
          <a:xfrm>
            <a:off x="2642616" y="190569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9" name="!!4">
            <a:extLst>
              <a:ext uri="{FF2B5EF4-FFF2-40B4-BE49-F238E27FC236}">
                <a16:creationId xmlns:a16="http://schemas.microsoft.com/office/drawing/2014/main" id="{4B7A0D63-D99B-4905-BEDD-D7252DC8A5A4}"/>
              </a:ext>
            </a:extLst>
          </p:cNvPr>
          <p:cNvSpPr txBox="1"/>
          <p:nvPr/>
        </p:nvSpPr>
        <p:spPr>
          <a:xfrm>
            <a:off x="2642616" y="3565467"/>
            <a:ext cx="3801041"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 Nội dung chính</a:t>
            </a:r>
          </a:p>
        </p:txBody>
      </p:sp>
      <p:sp>
        <p:nvSpPr>
          <p:cNvPr id="10" name="!!3">
            <a:extLst>
              <a:ext uri="{FF2B5EF4-FFF2-40B4-BE49-F238E27FC236}">
                <a16:creationId xmlns:a16="http://schemas.microsoft.com/office/drawing/2014/main" id="{EFAEAAC2-E5AA-45DE-9063-1A9007817277}"/>
              </a:ext>
            </a:extLst>
          </p:cNvPr>
          <p:cNvSpPr txBox="1"/>
          <p:nvPr/>
        </p:nvSpPr>
        <p:spPr>
          <a:xfrm>
            <a:off x="2642616" y="5129789"/>
            <a:ext cx="2916183"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III. Giải pháp</a:t>
            </a:r>
          </a:p>
        </p:txBody>
      </p:sp>
    </p:spTree>
    <p:extLst>
      <p:ext uri="{BB962C8B-B14F-4D97-AF65-F5344CB8AC3E}">
        <p14:creationId xmlns:p14="http://schemas.microsoft.com/office/powerpoint/2010/main" val="1067497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0516003" y="574598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0718410" y="5245922"/>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8981448" y="223376"/>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3">
            <a:extLst>
              <a:ext uri="{FF2B5EF4-FFF2-40B4-BE49-F238E27FC236}">
                <a16:creationId xmlns:a16="http://schemas.microsoft.com/office/drawing/2014/main" id="{71073CFD-8840-4992-B93C-2E77C09C2F0A}"/>
              </a:ext>
            </a:extLst>
          </p:cNvPr>
          <p:cNvSpPr txBox="1"/>
          <p:nvPr/>
        </p:nvSpPr>
        <p:spPr>
          <a:xfrm>
            <a:off x="771524" y="382070"/>
            <a:ext cx="3183885" cy="646331"/>
          </a:xfrm>
          <a:prstGeom prst="rect">
            <a:avLst/>
          </a:prstGeom>
          <a:noFill/>
        </p:spPr>
        <p:txBody>
          <a:bodyPr wrap="none" rtlCol="0">
            <a:spAutoFit/>
          </a:bodyPr>
          <a:lstStyle/>
          <a:p>
            <a:r>
              <a:rPr lang="en-US" sz="3600" b="1">
                <a:solidFill>
                  <a:srgbClr val="1874A7"/>
                </a:solidFill>
                <a:latin typeface="Be Vietnam Pro Black" pitchFamily="2" charset="0"/>
                <a:cs typeface="Times New Roman" panose="02020603050405020304" pitchFamily="18" charset="0"/>
              </a:rPr>
              <a:t>III. Giải pháp</a:t>
            </a:r>
          </a:p>
        </p:txBody>
      </p:sp>
      <p:sp>
        <p:nvSpPr>
          <p:cNvPr id="3" name="TextBox 2">
            <a:extLst>
              <a:ext uri="{FF2B5EF4-FFF2-40B4-BE49-F238E27FC236}">
                <a16:creationId xmlns:a16="http://schemas.microsoft.com/office/drawing/2014/main" id="{DE5E454D-88E3-4E3F-951B-0BBF5C61FA6C}"/>
              </a:ext>
            </a:extLst>
          </p:cNvPr>
          <p:cNvSpPr txBox="1"/>
          <p:nvPr/>
        </p:nvSpPr>
        <p:spPr>
          <a:xfrm>
            <a:off x="1187778" y="2030646"/>
            <a:ext cx="4237057" cy="369332"/>
          </a:xfrm>
          <a:prstGeom prst="rect">
            <a:avLst/>
          </a:prstGeom>
          <a:noFill/>
        </p:spPr>
        <p:txBody>
          <a:bodyPr wrap="none" rtlCol="0">
            <a:spAutoFit/>
          </a:bodyPr>
          <a:lstStyle/>
          <a:p>
            <a:r>
              <a:rPr lang="en-US" b="1">
                <a:latin typeface="Be Vietnam Pro Black" pitchFamily="2" charset="0"/>
              </a:rPr>
              <a:t>1. Có nhận thức đúng đắn, rõ ràng:</a:t>
            </a:r>
            <a:endParaRPr lang="en-US" sz="1800">
              <a:latin typeface="Be Vietnam Pro Black" pitchFamily="2" charset="0"/>
              <a:ea typeface="Arial" panose="020B0604020202020204" pitchFamily="34" charset="0"/>
            </a:endParaRPr>
          </a:p>
        </p:txBody>
      </p:sp>
      <p:sp>
        <p:nvSpPr>
          <p:cNvPr id="13" name="TextBox 12">
            <a:extLst>
              <a:ext uri="{FF2B5EF4-FFF2-40B4-BE49-F238E27FC236}">
                <a16:creationId xmlns:a16="http://schemas.microsoft.com/office/drawing/2014/main" id="{7692A342-8CC3-4DA9-8D70-944BBDF70E60}"/>
              </a:ext>
            </a:extLst>
          </p:cNvPr>
          <p:cNvSpPr txBox="1"/>
          <p:nvPr/>
        </p:nvSpPr>
        <p:spPr>
          <a:xfrm>
            <a:off x="1187778" y="2499912"/>
            <a:ext cx="3443571" cy="369332"/>
          </a:xfrm>
          <a:prstGeom prst="rect">
            <a:avLst/>
          </a:prstGeom>
          <a:noFill/>
        </p:spPr>
        <p:txBody>
          <a:bodyPr wrap="none" rtlCol="0">
            <a:spAutoFit/>
          </a:bodyPr>
          <a:lstStyle/>
          <a:p>
            <a:r>
              <a:rPr lang="en-US" b="1">
                <a:latin typeface="Be Vietnam Pro Black" pitchFamily="2" charset="0"/>
              </a:rPr>
              <a:t>2. Tận dụng lợi ích của MXH</a:t>
            </a:r>
            <a:endParaRPr lang="en-US" sz="1800">
              <a:latin typeface="Be Vietnam Pro Black" pitchFamily="2" charset="0"/>
              <a:ea typeface="Arial" panose="020B0604020202020204" pitchFamily="34" charset="0"/>
            </a:endParaRPr>
          </a:p>
        </p:txBody>
      </p:sp>
      <p:sp>
        <p:nvSpPr>
          <p:cNvPr id="14" name="TextBox 13">
            <a:extLst>
              <a:ext uri="{FF2B5EF4-FFF2-40B4-BE49-F238E27FC236}">
                <a16:creationId xmlns:a16="http://schemas.microsoft.com/office/drawing/2014/main" id="{6C26D48A-72E6-435D-BA2E-83004D7B73C0}"/>
              </a:ext>
            </a:extLst>
          </p:cNvPr>
          <p:cNvSpPr txBox="1"/>
          <p:nvPr/>
        </p:nvSpPr>
        <p:spPr>
          <a:xfrm>
            <a:off x="1187778" y="2969178"/>
            <a:ext cx="4302781" cy="369332"/>
          </a:xfrm>
          <a:prstGeom prst="rect">
            <a:avLst/>
          </a:prstGeom>
          <a:noFill/>
        </p:spPr>
        <p:txBody>
          <a:bodyPr wrap="none" rtlCol="0">
            <a:spAutoFit/>
          </a:bodyPr>
          <a:lstStyle/>
          <a:p>
            <a:r>
              <a:rPr lang="en-US" b="1">
                <a:latin typeface="Be Vietnam Pro Black" pitchFamily="2" charset="0"/>
              </a:rPr>
              <a:t>3. Quản lý thời gian sử dụng hợp lý:</a:t>
            </a:r>
            <a:endParaRPr lang="en-US" sz="1800">
              <a:latin typeface="Be Vietnam Pro Black" pitchFamily="2" charset="0"/>
              <a:ea typeface="Arial" panose="020B0604020202020204" pitchFamily="34" charset="0"/>
            </a:endParaRPr>
          </a:p>
        </p:txBody>
      </p:sp>
      <p:sp>
        <p:nvSpPr>
          <p:cNvPr id="15" name="TextBox 14">
            <a:extLst>
              <a:ext uri="{FF2B5EF4-FFF2-40B4-BE49-F238E27FC236}">
                <a16:creationId xmlns:a16="http://schemas.microsoft.com/office/drawing/2014/main" id="{30DA3C43-BCEE-4496-9F3D-054C2ED9D95A}"/>
              </a:ext>
            </a:extLst>
          </p:cNvPr>
          <p:cNvSpPr txBox="1"/>
          <p:nvPr/>
        </p:nvSpPr>
        <p:spPr>
          <a:xfrm>
            <a:off x="1187778" y="3519491"/>
            <a:ext cx="4645824" cy="369332"/>
          </a:xfrm>
          <a:prstGeom prst="rect">
            <a:avLst/>
          </a:prstGeom>
          <a:noFill/>
        </p:spPr>
        <p:txBody>
          <a:bodyPr wrap="none" rtlCol="0">
            <a:spAutoFit/>
          </a:bodyPr>
          <a:lstStyle/>
          <a:p>
            <a:r>
              <a:rPr lang="en-US" b="1">
                <a:latin typeface="Be Vietnam Pro Black" pitchFamily="2" charset="0"/>
              </a:rPr>
              <a:t>4. Có trách nhiệm, văn minh trên MXH</a:t>
            </a:r>
            <a:endParaRPr lang="en-US" sz="1800">
              <a:latin typeface="Be Vietnam Pro Black" pitchFamily="2" charset="0"/>
              <a:ea typeface="Arial" panose="020B0604020202020204" pitchFamily="34" charset="0"/>
            </a:endParaRPr>
          </a:p>
        </p:txBody>
      </p:sp>
      <p:sp>
        <p:nvSpPr>
          <p:cNvPr id="17" name="TextBox 16">
            <a:extLst>
              <a:ext uri="{FF2B5EF4-FFF2-40B4-BE49-F238E27FC236}">
                <a16:creationId xmlns:a16="http://schemas.microsoft.com/office/drawing/2014/main" id="{BC6A2F19-40A7-4028-81F5-2589C795F899}"/>
              </a:ext>
            </a:extLst>
          </p:cNvPr>
          <p:cNvSpPr txBox="1"/>
          <p:nvPr/>
        </p:nvSpPr>
        <p:spPr>
          <a:xfrm>
            <a:off x="1187778" y="4086800"/>
            <a:ext cx="5498621" cy="369332"/>
          </a:xfrm>
          <a:prstGeom prst="rect">
            <a:avLst/>
          </a:prstGeom>
          <a:noFill/>
        </p:spPr>
        <p:txBody>
          <a:bodyPr wrap="none" rtlCol="0">
            <a:spAutoFit/>
          </a:bodyPr>
          <a:lstStyle/>
          <a:p>
            <a:r>
              <a:rPr lang="en-US" b="1">
                <a:latin typeface="Be Vietnam Pro Black" pitchFamily="2" charset="0"/>
              </a:rPr>
              <a:t>5. </a:t>
            </a:r>
            <a:r>
              <a:rPr lang="vi-VN" b="1">
                <a:latin typeface="Be Vietnam Pro Black" pitchFamily="2" charset="0"/>
              </a:rPr>
              <a:t>Có hiểu biết về tích riêng tư, an ninh mạng:</a:t>
            </a:r>
            <a:endParaRPr lang="en-US" sz="1800">
              <a:latin typeface="Be Vietnam Pro Black" pitchFamily="2" charset="0"/>
              <a:ea typeface="Arial" panose="020B0604020202020204" pitchFamily="34" charset="0"/>
            </a:endParaRPr>
          </a:p>
        </p:txBody>
      </p:sp>
    </p:spTree>
    <p:extLst>
      <p:ext uri="{BB962C8B-B14F-4D97-AF65-F5344CB8AC3E}">
        <p14:creationId xmlns:p14="http://schemas.microsoft.com/office/powerpoint/2010/main" val="163020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15"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0516003" y="574598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0718410" y="5245922"/>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8981448" y="223376"/>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3">
            <a:extLst>
              <a:ext uri="{FF2B5EF4-FFF2-40B4-BE49-F238E27FC236}">
                <a16:creationId xmlns:a16="http://schemas.microsoft.com/office/drawing/2014/main" id="{71073CFD-8840-4992-B93C-2E77C09C2F0A}"/>
              </a:ext>
            </a:extLst>
          </p:cNvPr>
          <p:cNvSpPr txBox="1"/>
          <p:nvPr/>
        </p:nvSpPr>
        <p:spPr>
          <a:xfrm>
            <a:off x="771524" y="382070"/>
            <a:ext cx="3183885" cy="646331"/>
          </a:xfrm>
          <a:prstGeom prst="rect">
            <a:avLst/>
          </a:prstGeom>
          <a:noFill/>
        </p:spPr>
        <p:txBody>
          <a:bodyPr wrap="none" rtlCol="0">
            <a:spAutoFit/>
          </a:bodyPr>
          <a:lstStyle/>
          <a:p>
            <a:r>
              <a:rPr lang="en-US" sz="3600" b="1">
                <a:solidFill>
                  <a:srgbClr val="1874A7"/>
                </a:solidFill>
                <a:latin typeface="Be Vietnam Pro Black" pitchFamily="2" charset="0"/>
                <a:cs typeface="Times New Roman" panose="02020603050405020304" pitchFamily="18" charset="0"/>
              </a:rPr>
              <a:t>III. Giải pháp</a:t>
            </a:r>
          </a:p>
        </p:txBody>
      </p:sp>
      <p:sp>
        <p:nvSpPr>
          <p:cNvPr id="3" name="TextBox 2">
            <a:extLst>
              <a:ext uri="{FF2B5EF4-FFF2-40B4-BE49-F238E27FC236}">
                <a16:creationId xmlns:a16="http://schemas.microsoft.com/office/drawing/2014/main" id="{DE5E454D-88E3-4E3F-951B-0BBF5C61FA6C}"/>
              </a:ext>
            </a:extLst>
          </p:cNvPr>
          <p:cNvSpPr txBox="1"/>
          <p:nvPr/>
        </p:nvSpPr>
        <p:spPr>
          <a:xfrm>
            <a:off x="1187778" y="2030646"/>
            <a:ext cx="4237057" cy="369332"/>
          </a:xfrm>
          <a:prstGeom prst="rect">
            <a:avLst/>
          </a:prstGeom>
          <a:noFill/>
        </p:spPr>
        <p:txBody>
          <a:bodyPr wrap="none" rtlCol="0">
            <a:spAutoFit/>
          </a:bodyPr>
          <a:lstStyle/>
          <a:p>
            <a:r>
              <a:rPr lang="en-US" b="1">
                <a:latin typeface="Be Vietnam Pro Black" pitchFamily="2" charset="0"/>
              </a:rPr>
              <a:t>1. Có nhận thức đúng đắn, rõ ràng:</a:t>
            </a:r>
            <a:endParaRPr lang="en-US" sz="1800">
              <a:latin typeface="Be Vietnam Pro Black" pitchFamily="2" charset="0"/>
              <a:ea typeface="Arial" panose="020B0604020202020204" pitchFamily="34" charset="0"/>
            </a:endParaRPr>
          </a:p>
        </p:txBody>
      </p:sp>
      <p:sp>
        <p:nvSpPr>
          <p:cNvPr id="4" name="TextBox 3">
            <a:extLst>
              <a:ext uri="{FF2B5EF4-FFF2-40B4-BE49-F238E27FC236}">
                <a16:creationId xmlns:a16="http://schemas.microsoft.com/office/drawing/2014/main" id="{50AA220E-F713-4364-AAA1-A650320C67AB}"/>
              </a:ext>
            </a:extLst>
          </p:cNvPr>
          <p:cNvSpPr txBox="1"/>
          <p:nvPr/>
        </p:nvSpPr>
        <p:spPr>
          <a:xfrm>
            <a:off x="1187778" y="2691396"/>
            <a:ext cx="5665603" cy="1652697"/>
          </a:xfrm>
          <a:prstGeom prst="rect">
            <a:avLst/>
          </a:prstGeom>
          <a:noFill/>
        </p:spPr>
        <p:txBody>
          <a:bodyPr wrap="square" rtlCol="0">
            <a:spAutoFit/>
          </a:bodyPr>
          <a:lstStyle/>
          <a:p>
            <a:pPr>
              <a:lnSpc>
                <a:spcPct val="115000"/>
              </a:lnSpc>
              <a:spcBef>
                <a:spcPts val="1200"/>
              </a:spcBef>
              <a:spcAft>
                <a:spcPts val="1200"/>
              </a:spcAft>
            </a:pPr>
            <a:r>
              <a:rPr lang="en-US">
                <a:latin typeface="Be Vietnam Pro" pitchFamily="2" charset="0"/>
              </a:rPr>
              <a:t>Sinh viên cần xác định mục tiêu rõ ràng khi sử dụng MXH (làm việc/giải trí/học tập/kết nối,...) </a:t>
            </a:r>
          </a:p>
          <a:p>
            <a:pPr>
              <a:lnSpc>
                <a:spcPct val="115000"/>
              </a:lnSpc>
              <a:spcBef>
                <a:spcPts val="1200"/>
              </a:spcBef>
              <a:spcAft>
                <a:spcPts val="1200"/>
              </a:spcAft>
            </a:pPr>
            <a:r>
              <a:rPr lang="en-US">
                <a:latin typeface="Be Vietnam Pro" pitchFamily="2" charset="0"/>
              </a:rPr>
              <a:t>Từ đó tập trung vào điều mình tìm kiếm trên MXH, tránh sử dụng mất tập trung, không có mục đích.</a:t>
            </a:r>
            <a:endParaRPr lang="en-US" sz="1800">
              <a:latin typeface="Be Vietnam Pro" pitchFamily="2" charset="0"/>
              <a:ea typeface="Arial" panose="020B0604020202020204" pitchFamily="34" charset="0"/>
            </a:endParaRPr>
          </a:p>
        </p:txBody>
      </p:sp>
    </p:spTree>
    <p:extLst>
      <p:ext uri="{BB962C8B-B14F-4D97-AF65-F5344CB8AC3E}">
        <p14:creationId xmlns:p14="http://schemas.microsoft.com/office/powerpoint/2010/main" val="1892760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0516003" y="574598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0718410" y="5245922"/>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8981448" y="223376"/>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3">
            <a:extLst>
              <a:ext uri="{FF2B5EF4-FFF2-40B4-BE49-F238E27FC236}">
                <a16:creationId xmlns:a16="http://schemas.microsoft.com/office/drawing/2014/main" id="{71073CFD-8840-4992-B93C-2E77C09C2F0A}"/>
              </a:ext>
            </a:extLst>
          </p:cNvPr>
          <p:cNvSpPr txBox="1"/>
          <p:nvPr/>
        </p:nvSpPr>
        <p:spPr>
          <a:xfrm>
            <a:off x="771524" y="382070"/>
            <a:ext cx="3183885" cy="646331"/>
          </a:xfrm>
          <a:prstGeom prst="rect">
            <a:avLst/>
          </a:prstGeom>
          <a:noFill/>
        </p:spPr>
        <p:txBody>
          <a:bodyPr wrap="none" rtlCol="0">
            <a:spAutoFit/>
          </a:bodyPr>
          <a:lstStyle/>
          <a:p>
            <a:r>
              <a:rPr lang="en-US" sz="3600" b="1">
                <a:solidFill>
                  <a:srgbClr val="1874A7"/>
                </a:solidFill>
                <a:latin typeface="Be Vietnam Pro Black" pitchFamily="2" charset="0"/>
                <a:cs typeface="Times New Roman" panose="02020603050405020304" pitchFamily="18" charset="0"/>
              </a:rPr>
              <a:t>III. Giải pháp</a:t>
            </a:r>
          </a:p>
        </p:txBody>
      </p:sp>
      <p:sp>
        <p:nvSpPr>
          <p:cNvPr id="3" name="TextBox 2">
            <a:extLst>
              <a:ext uri="{FF2B5EF4-FFF2-40B4-BE49-F238E27FC236}">
                <a16:creationId xmlns:a16="http://schemas.microsoft.com/office/drawing/2014/main" id="{DE5E454D-88E3-4E3F-951B-0BBF5C61FA6C}"/>
              </a:ext>
            </a:extLst>
          </p:cNvPr>
          <p:cNvSpPr txBox="1"/>
          <p:nvPr/>
        </p:nvSpPr>
        <p:spPr>
          <a:xfrm>
            <a:off x="1187777" y="1904811"/>
            <a:ext cx="3443571" cy="369332"/>
          </a:xfrm>
          <a:prstGeom prst="rect">
            <a:avLst/>
          </a:prstGeom>
          <a:noFill/>
        </p:spPr>
        <p:txBody>
          <a:bodyPr wrap="none" rtlCol="0">
            <a:spAutoFit/>
          </a:bodyPr>
          <a:lstStyle/>
          <a:p>
            <a:r>
              <a:rPr lang="en-US" b="1">
                <a:latin typeface="Be Vietnam Pro Black" pitchFamily="2" charset="0"/>
              </a:rPr>
              <a:t>2. Tận dụng lợi ích của MXH</a:t>
            </a:r>
            <a:endParaRPr lang="en-US" sz="1800">
              <a:latin typeface="Be Vietnam Pro Black" pitchFamily="2" charset="0"/>
              <a:ea typeface="Arial" panose="020B0604020202020204" pitchFamily="34" charset="0"/>
            </a:endParaRPr>
          </a:p>
        </p:txBody>
      </p:sp>
      <p:sp>
        <p:nvSpPr>
          <p:cNvPr id="4" name="TextBox 3">
            <a:extLst>
              <a:ext uri="{FF2B5EF4-FFF2-40B4-BE49-F238E27FC236}">
                <a16:creationId xmlns:a16="http://schemas.microsoft.com/office/drawing/2014/main" id="{50AA220E-F713-4364-AAA1-A650320C67AB}"/>
              </a:ext>
            </a:extLst>
          </p:cNvPr>
          <p:cNvSpPr txBox="1"/>
          <p:nvPr/>
        </p:nvSpPr>
        <p:spPr>
          <a:xfrm>
            <a:off x="1187778" y="2496621"/>
            <a:ext cx="9775595" cy="708912"/>
          </a:xfrm>
          <a:prstGeom prst="rect">
            <a:avLst/>
          </a:prstGeom>
          <a:noFill/>
        </p:spPr>
        <p:txBody>
          <a:bodyPr wrap="square" rtlCol="0">
            <a:spAutoFit/>
          </a:bodyPr>
          <a:lstStyle/>
          <a:p>
            <a:pPr>
              <a:lnSpc>
                <a:spcPct val="115000"/>
              </a:lnSpc>
              <a:spcBef>
                <a:spcPts val="1200"/>
              </a:spcBef>
              <a:spcAft>
                <a:spcPts val="1200"/>
              </a:spcAft>
            </a:pPr>
            <a:r>
              <a:rPr lang="en-US">
                <a:latin typeface="Be Vietnam Pro" pitchFamily="2" charset="0"/>
              </a:rPr>
              <a:t>- Học tập/ Làm việc: theo dõi, tham gia những cá nhân, nhóm, trang chia sẻ kiến thức, kinh nghiệm, truyền cảm hứng tích cực, phát triển bản thân…</a:t>
            </a:r>
            <a:endParaRPr lang="en-US" sz="1800">
              <a:latin typeface="Be Vietnam Pro" pitchFamily="2" charset="0"/>
              <a:ea typeface="Arial" panose="020B0604020202020204" pitchFamily="34" charset="0"/>
            </a:endParaRPr>
          </a:p>
        </p:txBody>
      </p:sp>
      <p:sp>
        <p:nvSpPr>
          <p:cNvPr id="9" name="TextBox 8">
            <a:extLst>
              <a:ext uri="{FF2B5EF4-FFF2-40B4-BE49-F238E27FC236}">
                <a16:creationId xmlns:a16="http://schemas.microsoft.com/office/drawing/2014/main" id="{7149B3C4-0C0B-49D6-8F1A-D6C91E76F75E}"/>
              </a:ext>
            </a:extLst>
          </p:cNvPr>
          <p:cNvSpPr txBox="1"/>
          <p:nvPr/>
        </p:nvSpPr>
        <p:spPr>
          <a:xfrm>
            <a:off x="1187777" y="3555043"/>
            <a:ext cx="9462622" cy="369332"/>
          </a:xfrm>
          <a:prstGeom prst="rect">
            <a:avLst/>
          </a:prstGeom>
          <a:noFill/>
        </p:spPr>
        <p:txBody>
          <a:bodyPr wrap="square" rtlCol="0">
            <a:spAutoFit/>
          </a:bodyPr>
          <a:lstStyle/>
          <a:p>
            <a:pPr fontAlgn="base"/>
            <a:r>
              <a:rPr lang="en-US">
                <a:latin typeface="Be Vietnam Pro" pitchFamily="2" charset="0"/>
              </a:rPr>
              <a:t>- Tích cực trao đổi, kết nối để học hỏi, tìm kiếm cơ hội, việc làm,...</a:t>
            </a:r>
          </a:p>
        </p:txBody>
      </p:sp>
      <p:sp>
        <p:nvSpPr>
          <p:cNvPr id="15" name="TextBox 14">
            <a:extLst>
              <a:ext uri="{FF2B5EF4-FFF2-40B4-BE49-F238E27FC236}">
                <a16:creationId xmlns:a16="http://schemas.microsoft.com/office/drawing/2014/main" id="{C4C3C482-F03C-473E-93E9-B4A5734C443C}"/>
              </a:ext>
            </a:extLst>
          </p:cNvPr>
          <p:cNvSpPr txBox="1"/>
          <p:nvPr/>
        </p:nvSpPr>
        <p:spPr>
          <a:xfrm>
            <a:off x="1187777" y="4272688"/>
            <a:ext cx="9462622" cy="646331"/>
          </a:xfrm>
          <a:prstGeom prst="rect">
            <a:avLst/>
          </a:prstGeom>
          <a:noFill/>
        </p:spPr>
        <p:txBody>
          <a:bodyPr wrap="square" rtlCol="0">
            <a:spAutoFit/>
          </a:bodyPr>
          <a:lstStyle/>
          <a:p>
            <a:pPr fontAlgn="base"/>
            <a:r>
              <a:rPr lang="en-US">
                <a:latin typeface="Be Vietnam Pro" pitchFamily="2" charset="0"/>
              </a:rPr>
              <a:t>- </a:t>
            </a:r>
            <a:r>
              <a:rPr lang="vi-VN">
                <a:latin typeface="Be Vietnam Pro" pitchFamily="2" charset="0"/>
              </a:rPr>
              <a:t>Personal Branding (thương hiệu cá nhân): có ích cho công việc, tăng cơ hội việc làm, như một CV online (Instagram/Linked/Behance/…)</a:t>
            </a:r>
            <a:endParaRPr lang="en-US">
              <a:latin typeface="Be Vietnam Pro" pitchFamily="2" charset="0"/>
            </a:endParaRPr>
          </a:p>
        </p:txBody>
      </p:sp>
    </p:spTree>
    <p:extLst>
      <p:ext uri="{BB962C8B-B14F-4D97-AF65-F5344CB8AC3E}">
        <p14:creationId xmlns:p14="http://schemas.microsoft.com/office/powerpoint/2010/main" val="1661235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0516003" y="574598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0718410" y="5245922"/>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8981448" y="223376"/>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3">
            <a:extLst>
              <a:ext uri="{FF2B5EF4-FFF2-40B4-BE49-F238E27FC236}">
                <a16:creationId xmlns:a16="http://schemas.microsoft.com/office/drawing/2014/main" id="{71073CFD-8840-4992-B93C-2E77C09C2F0A}"/>
              </a:ext>
            </a:extLst>
          </p:cNvPr>
          <p:cNvSpPr txBox="1"/>
          <p:nvPr/>
        </p:nvSpPr>
        <p:spPr>
          <a:xfrm>
            <a:off x="771524" y="382070"/>
            <a:ext cx="3183885" cy="646331"/>
          </a:xfrm>
          <a:prstGeom prst="rect">
            <a:avLst/>
          </a:prstGeom>
          <a:noFill/>
        </p:spPr>
        <p:txBody>
          <a:bodyPr wrap="none" rtlCol="0">
            <a:spAutoFit/>
          </a:bodyPr>
          <a:lstStyle/>
          <a:p>
            <a:r>
              <a:rPr lang="en-US" sz="3600" b="1">
                <a:solidFill>
                  <a:srgbClr val="1874A7"/>
                </a:solidFill>
                <a:latin typeface="Be Vietnam Pro Black" pitchFamily="2" charset="0"/>
                <a:cs typeface="Times New Roman" panose="02020603050405020304" pitchFamily="18" charset="0"/>
              </a:rPr>
              <a:t>III. Giải pháp</a:t>
            </a:r>
          </a:p>
        </p:txBody>
      </p:sp>
      <p:sp>
        <p:nvSpPr>
          <p:cNvPr id="3" name="TextBox 2">
            <a:extLst>
              <a:ext uri="{FF2B5EF4-FFF2-40B4-BE49-F238E27FC236}">
                <a16:creationId xmlns:a16="http://schemas.microsoft.com/office/drawing/2014/main" id="{DE5E454D-88E3-4E3F-951B-0BBF5C61FA6C}"/>
              </a:ext>
            </a:extLst>
          </p:cNvPr>
          <p:cNvSpPr txBox="1"/>
          <p:nvPr/>
        </p:nvSpPr>
        <p:spPr>
          <a:xfrm>
            <a:off x="1060519" y="1532888"/>
            <a:ext cx="4302781" cy="369332"/>
          </a:xfrm>
          <a:prstGeom prst="rect">
            <a:avLst/>
          </a:prstGeom>
          <a:noFill/>
        </p:spPr>
        <p:txBody>
          <a:bodyPr wrap="none" rtlCol="0">
            <a:spAutoFit/>
          </a:bodyPr>
          <a:lstStyle/>
          <a:p>
            <a:r>
              <a:rPr lang="en-US" b="1">
                <a:latin typeface="Be Vietnam Pro Black" pitchFamily="2" charset="0"/>
              </a:rPr>
              <a:t>3. Quản lý thời gian sử dụng hợp lý:</a:t>
            </a:r>
            <a:endParaRPr lang="en-US" sz="1800">
              <a:latin typeface="Be Vietnam Pro Black" pitchFamily="2" charset="0"/>
              <a:ea typeface="Arial" panose="020B0604020202020204" pitchFamily="34" charset="0"/>
            </a:endParaRPr>
          </a:p>
        </p:txBody>
      </p:sp>
      <p:sp>
        <p:nvSpPr>
          <p:cNvPr id="4" name="TextBox 3">
            <a:extLst>
              <a:ext uri="{FF2B5EF4-FFF2-40B4-BE49-F238E27FC236}">
                <a16:creationId xmlns:a16="http://schemas.microsoft.com/office/drawing/2014/main" id="{50AA220E-F713-4364-AAA1-A650320C67AB}"/>
              </a:ext>
            </a:extLst>
          </p:cNvPr>
          <p:cNvSpPr txBox="1"/>
          <p:nvPr/>
        </p:nvSpPr>
        <p:spPr>
          <a:xfrm>
            <a:off x="1057275" y="2156892"/>
            <a:ext cx="9775595" cy="707822"/>
          </a:xfrm>
          <a:prstGeom prst="rect">
            <a:avLst/>
          </a:prstGeom>
          <a:noFill/>
        </p:spPr>
        <p:txBody>
          <a:bodyPr wrap="square" rtlCol="0">
            <a:spAutoFit/>
          </a:bodyPr>
          <a:lstStyle/>
          <a:p>
            <a:pPr>
              <a:lnSpc>
                <a:spcPct val="115000"/>
              </a:lnSpc>
              <a:spcBef>
                <a:spcPts val="1200"/>
              </a:spcBef>
              <a:spcAft>
                <a:spcPts val="1200"/>
              </a:spcAft>
            </a:pPr>
            <a:r>
              <a:rPr lang="en-US">
                <a:latin typeface="Be Vietnam Pro" pitchFamily="2" charset="0"/>
              </a:rPr>
              <a:t>- </a:t>
            </a:r>
            <a:r>
              <a:rPr lang="vi-VN">
                <a:latin typeface="Be Vietnam Pro" pitchFamily="2" charset="0"/>
              </a:rPr>
              <a:t>Nên đặt ra cho bản thân một thời gian sử dụng mạng xã hội vừa phải, tránh gây hại cho sức khỏe, lãng phí thời gian một cách vô ích.</a:t>
            </a:r>
            <a:endParaRPr lang="en-US" sz="1800">
              <a:latin typeface="Be Vietnam Pro" pitchFamily="2" charset="0"/>
              <a:ea typeface="Arial" panose="020B0604020202020204" pitchFamily="34" charset="0"/>
            </a:endParaRPr>
          </a:p>
        </p:txBody>
      </p:sp>
      <p:sp>
        <p:nvSpPr>
          <p:cNvPr id="8" name="TextBox 7">
            <a:extLst>
              <a:ext uri="{FF2B5EF4-FFF2-40B4-BE49-F238E27FC236}">
                <a16:creationId xmlns:a16="http://schemas.microsoft.com/office/drawing/2014/main" id="{155A7CE3-1C11-49CF-8157-6D8A9FD7E74C}"/>
              </a:ext>
            </a:extLst>
          </p:cNvPr>
          <p:cNvSpPr txBox="1"/>
          <p:nvPr/>
        </p:nvSpPr>
        <p:spPr>
          <a:xfrm>
            <a:off x="1057275" y="3228628"/>
            <a:ext cx="9775595" cy="646331"/>
          </a:xfrm>
          <a:prstGeom prst="rect">
            <a:avLst/>
          </a:prstGeom>
          <a:noFill/>
        </p:spPr>
        <p:txBody>
          <a:bodyPr wrap="square" rtlCol="0">
            <a:spAutoFit/>
          </a:bodyPr>
          <a:lstStyle/>
          <a:p>
            <a:pPr fontAlgn="base"/>
            <a:r>
              <a:rPr lang="en-US">
                <a:latin typeface="Be Vietnam Pro" pitchFamily="2" charset="0"/>
              </a:rPr>
              <a:t>- </a:t>
            </a:r>
            <a:r>
              <a:rPr lang="vi-VN">
                <a:latin typeface="Be Vietnam Pro" pitchFamily="2" charset="0"/>
              </a:rPr>
              <a:t>Học cách quản lý tốt thời gian của </a:t>
            </a:r>
            <a:r>
              <a:rPr lang="en-US">
                <a:latin typeface="Be Vietnam Pro" pitchFamily="2" charset="0"/>
              </a:rPr>
              <a:t>bản thân</a:t>
            </a:r>
            <a:r>
              <a:rPr lang="vi-VN">
                <a:latin typeface="Be Vietnam Pro" pitchFamily="2" charset="0"/>
              </a:rPr>
              <a:t>, có kế hoạch rõ ràng. Việc sử dụng </a:t>
            </a:r>
            <a:r>
              <a:rPr lang="en-US">
                <a:latin typeface="Be Vietnam Pro" pitchFamily="2" charset="0"/>
              </a:rPr>
              <a:t>MXH</a:t>
            </a:r>
            <a:r>
              <a:rPr lang="vi-VN">
                <a:latin typeface="Be Vietnam Pro" pitchFamily="2" charset="0"/>
              </a:rPr>
              <a:t> thường xuyên một phần cũng là do tâm lý “nhàn rỗi”, sợ áp lực của giới trẻ ngày nay.</a:t>
            </a:r>
            <a:endParaRPr lang="vi-VN" b="1">
              <a:latin typeface="Be Vietnam Pro" pitchFamily="2" charset="0"/>
            </a:endParaRPr>
          </a:p>
        </p:txBody>
      </p:sp>
      <p:sp>
        <p:nvSpPr>
          <p:cNvPr id="9" name="TextBox 8">
            <a:extLst>
              <a:ext uri="{FF2B5EF4-FFF2-40B4-BE49-F238E27FC236}">
                <a16:creationId xmlns:a16="http://schemas.microsoft.com/office/drawing/2014/main" id="{7149B3C4-0C0B-49D6-8F1A-D6C91E76F75E}"/>
              </a:ext>
            </a:extLst>
          </p:cNvPr>
          <p:cNvSpPr txBox="1"/>
          <p:nvPr/>
        </p:nvSpPr>
        <p:spPr>
          <a:xfrm>
            <a:off x="1057275" y="4219813"/>
            <a:ext cx="9462622" cy="369332"/>
          </a:xfrm>
          <a:prstGeom prst="rect">
            <a:avLst/>
          </a:prstGeom>
          <a:noFill/>
        </p:spPr>
        <p:txBody>
          <a:bodyPr wrap="square" rtlCol="0">
            <a:spAutoFit/>
          </a:bodyPr>
          <a:lstStyle/>
          <a:p>
            <a:pPr fontAlgn="base"/>
            <a:r>
              <a:rPr lang="en-US">
                <a:latin typeface="Be Vietnam Pro" pitchFamily="2" charset="0"/>
              </a:rPr>
              <a:t>- Sử dụng một số ứng dụng trên đt/máy tính để giới hạn thời gian tối đa sử dụng.</a:t>
            </a:r>
            <a:endParaRPr lang="en-US" b="1">
              <a:latin typeface="Be Vietnam Pro" pitchFamily="2" charset="0"/>
            </a:endParaRPr>
          </a:p>
        </p:txBody>
      </p:sp>
      <p:sp>
        <p:nvSpPr>
          <p:cNvPr id="15" name="TextBox 14">
            <a:extLst>
              <a:ext uri="{FF2B5EF4-FFF2-40B4-BE49-F238E27FC236}">
                <a16:creationId xmlns:a16="http://schemas.microsoft.com/office/drawing/2014/main" id="{C4C3C482-F03C-473E-93E9-B4A5734C443C}"/>
              </a:ext>
            </a:extLst>
          </p:cNvPr>
          <p:cNvSpPr txBox="1"/>
          <p:nvPr/>
        </p:nvSpPr>
        <p:spPr>
          <a:xfrm>
            <a:off x="1057275" y="5070984"/>
            <a:ext cx="9905096" cy="369332"/>
          </a:xfrm>
          <a:prstGeom prst="rect">
            <a:avLst/>
          </a:prstGeom>
          <a:noFill/>
        </p:spPr>
        <p:txBody>
          <a:bodyPr wrap="square" rtlCol="0">
            <a:spAutoFit/>
          </a:bodyPr>
          <a:lstStyle/>
          <a:p>
            <a:pPr fontAlgn="base"/>
            <a:r>
              <a:rPr lang="en-US">
                <a:latin typeface="Be Vietnam Pro" pitchFamily="2" charset="0"/>
              </a:rPr>
              <a:t>- Ngoài ra: Phương </a:t>
            </a:r>
            <a:r>
              <a:rPr lang="vi-VN">
                <a:latin typeface="Be Vietnam Pro" pitchFamily="2" charset="0"/>
              </a:rPr>
              <a:t>pháp </a:t>
            </a:r>
            <a:r>
              <a:rPr lang="vi-VN" b="1">
                <a:latin typeface="Be Vietnam Pro" pitchFamily="2" charset="0"/>
              </a:rPr>
              <a:t>pomodoro - </a:t>
            </a:r>
            <a:r>
              <a:rPr lang="vi-VN">
                <a:latin typeface="Be Vietnam Pro" pitchFamily="2" charset="0"/>
              </a:rPr>
              <a:t>một kỹ thuật nhằm nâng cao khả năng tập trung</a:t>
            </a:r>
            <a:r>
              <a:rPr lang="en-US">
                <a:latin typeface="Be Vietnam Pro" pitchFamily="2" charset="0"/>
              </a:rPr>
              <a:t>.</a:t>
            </a:r>
            <a:endParaRPr lang="vi-VN" b="1">
              <a:latin typeface="Be Vietnam Pro" pitchFamily="2" charset="0"/>
            </a:endParaRPr>
          </a:p>
        </p:txBody>
      </p:sp>
    </p:spTree>
    <p:extLst>
      <p:ext uri="{BB962C8B-B14F-4D97-AF65-F5344CB8AC3E}">
        <p14:creationId xmlns:p14="http://schemas.microsoft.com/office/powerpoint/2010/main" val="4024726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0516003" y="574598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0718410" y="5245922"/>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8981448" y="223376"/>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3">
            <a:extLst>
              <a:ext uri="{FF2B5EF4-FFF2-40B4-BE49-F238E27FC236}">
                <a16:creationId xmlns:a16="http://schemas.microsoft.com/office/drawing/2014/main" id="{71073CFD-8840-4992-B93C-2E77C09C2F0A}"/>
              </a:ext>
            </a:extLst>
          </p:cNvPr>
          <p:cNvSpPr txBox="1"/>
          <p:nvPr/>
        </p:nvSpPr>
        <p:spPr>
          <a:xfrm>
            <a:off x="771524" y="382070"/>
            <a:ext cx="3183885" cy="646331"/>
          </a:xfrm>
          <a:prstGeom prst="rect">
            <a:avLst/>
          </a:prstGeom>
          <a:noFill/>
        </p:spPr>
        <p:txBody>
          <a:bodyPr wrap="none" rtlCol="0">
            <a:spAutoFit/>
          </a:bodyPr>
          <a:lstStyle/>
          <a:p>
            <a:r>
              <a:rPr lang="en-US" sz="3600" b="1">
                <a:solidFill>
                  <a:srgbClr val="1874A7"/>
                </a:solidFill>
                <a:latin typeface="Be Vietnam Pro Black" pitchFamily="2" charset="0"/>
                <a:cs typeface="Times New Roman" panose="02020603050405020304" pitchFamily="18" charset="0"/>
              </a:rPr>
              <a:t>III. Giải pháp</a:t>
            </a:r>
          </a:p>
        </p:txBody>
      </p:sp>
      <p:sp>
        <p:nvSpPr>
          <p:cNvPr id="3" name="TextBox 2">
            <a:extLst>
              <a:ext uri="{FF2B5EF4-FFF2-40B4-BE49-F238E27FC236}">
                <a16:creationId xmlns:a16="http://schemas.microsoft.com/office/drawing/2014/main" id="{DE5E454D-88E3-4E3F-951B-0BBF5C61FA6C}"/>
              </a:ext>
            </a:extLst>
          </p:cNvPr>
          <p:cNvSpPr txBox="1"/>
          <p:nvPr/>
        </p:nvSpPr>
        <p:spPr>
          <a:xfrm>
            <a:off x="1057274" y="2149148"/>
            <a:ext cx="4645824" cy="369332"/>
          </a:xfrm>
          <a:prstGeom prst="rect">
            <a:avLst/>
          </a:prstGeom>
          <a:noFill/>
        </p:spPr>
        <p:txBody>
          <a:bodyPr wrap="none" rtlCol="0">
            <a:spAutoFit/>
          </a:bodyPr>
          <a:lstStyle/>
          <a:p>
            <a:r>
              <a:rPr lang="en-US" b="1">
                <a:latin typeface="Be Vietnam Pro Black" pitchFamily="2" charset="0"/>
              </a:rPr>
              <a:t>4. Có trách nhiệm, văn minh trên MXH</a:t>
            </a:r>
            <a:endParaRPr lang="en-US" sz="1800">
              <a:latin typeface="Be Vietnam Pro Black" pitchFamily="2" charset="0"/>
              <a:ea typeface="Arial" panose="020B0604020202020204" pitchFamily="34" charset="0"/>
            </a:endParaRPr>
          </a:p>
        </p:txBody>
      </p:sp>
      <p:sp>
        <p:nvSpPr>
          <p:cNvPr id="4" name="TextBox 3">
            <a:extLst>
              <a:ext uri="{FF2B5EF4-FFF2-40B4-BE49-F238E27FC236}">
                <a16:creationId xmlns:a16="http://schemas.microsoft.com/office/drawing/2014/main" id="{50AA220E-F713-4364-AAA1-A650320C67AB}"/>
              </a:ext>
            </a:extLst>
          </p:cNvPr>
          <p:cNvSpPr txBox="1"/>
          <p:nvPr/>
        </p:nvSpPr>
        <p:spPr>
          <a:xfrm>
            <a:off x="1057275" y="2782669"/>
            <a:ext cx="9775595" cy="646331"/>
          </a:xfrm>
          <a:prstGeom prst="rect">
            <a:avLst/>
          </a:prstGeom>
          <a:noFill/>
        </p:spPr>
        <p:txBody>
          <a:bodyPr wrap="square" rtlCol="0">
            <a:spAutoFit/>
          </a:bodyPr>
          <a:lstStyle/>
          <a:p>
            <a:pPr fontAlgn="base"/>
            <a:r>
              <a:rPr lang="en-US">
                <a:latin typeface="Be Vietnam Pro" pitchFamily="2" charset="0"/>
              </a:rPr>
              <a:t>- Chia sẻ, bình luận </a:t>
            </a:r>
            <a:r>
              <a:rPr lang="vi-VN">
                <a:latin typeface="Be Vietnam Pro" pitchFamily="2" charset="0"/>
              </a:rPr>
              <a:t>có văn hóa, có trách nhiệm</a:t>
            </a:r>
            <a:r>
              <a:rPr lang="en-US">
                <a:latin typeface="Be Vietnam Pro" pitchFamily="2" charset="0"/>
              </a:rPr>
              <a:t>,</a:t>
            </a:r>
            <a:r>
              <a:rPr lang="vi-VN">
                <a:latin typeface="Be Vietnam Pro" pitchFamily="2" charset="0"/>
              </a:rPr>
              <a:t> có tính xây dựng.</a:t>
            </a:r>
            <a:r>
              <a:rPr lang="en-US">
                <a:latin typeface="Be Vietnam Pro" pitchFamily="2" charset="0"/>
              </a:rPr>
              <a:t> T</a:t>
            </a:r>
            <a:r>
              <a:rPr lang="vi-VN">
                <a:latin typeface="Be Vietnam Pro" pitchFamily="2" charset="0"/>
              </a:rPr>
              <a:t>ránh tạo tâm lý kích động</a:t>
            </a:r>
            <a:r>
              <a:rPr lang="en-US">
                <a:latin typeface="Be Vietnam Pro" pitchFamily="2" charset="0"/>
              </a:rPr>
              <a:t>, thù địch</a:t>
            </a:r>
            <a:r>
              <a:rPr lang="vi-VN">
                <a:latin typeface="Be Vietnam Pro" pitchFamily="2" charset="0"/>
              </a:rPr>
              <a:t> hoặc dẫn dắt dư luận một cách sai lệch</a:t>
            </a:r>
            <a:r>
              <a:rPr lang="en-US">
                <a:latin typeface="Be Vietnam Pro" pitchFamily="2" charset="0"/>
              </a:rPr>
              <a:t>.</a:t>
            </a:r>
            <a:endParaRPr lang="vi-VN">
              <a:latin typeface="Be Vietnam Pro" pitchFamily="2" charset="0"/>
            </a:endParaRPr>
          </a:p>
        </p:txBody>
      </p:sp>
      <p:sp>
        <p:nvSpPr>
          <p:cNvPr id="8" name="TextBox 7">
            <a:extLst>
              <a:ext uri="{FF2B5EF4-FFF2-40B4-BE49-F238E27FC236}">
                <a16:creationId xmlns:a16="http://schemas.microsoft.com/office/drawing/2014/main" id="{155A7CE3-1C11-49CF-8157-6D8A9FD7E74C}"/>
              </a:ext>
            </a:extLst>
          </p:cNvPr>
          <p:cNvSpPr txBox="1"/>
          <p:nvPr/>
        </p:nvSpPr>
        <p:spPr>
          <a:xfrm>
            <a:off x="1057274" y="3780963"/>
            <a:ext cx="9634193" cy="369332"/>
          </a:xfrm>
          <a:prstGeom prst="rect">
            <a:avLst/>
          </a:prstGeom>
          <a:noFill/>
        </p:spPr>
        <p:txBody>
          <a:bodyPr wrap="square" rtlCol="0">
            <a:spAutoFit/>
          </a:bodyPr>
          <a:lstStyle/>
          <a:p>
            <a:pPr fontAlgn="base"/>
            <a:r>
              <a:rPr lang="en-US">
                <a:latin typeface="Be Vietnam Pro" pitchFamily="2" charset="0"/>
              </a:rPr>
              <a:t>- Chia sẻ thông tin chính xác, có ý nghĩa, có ích.</a:t>
            </a:r>
            <a:endParaRPr lang="vi-VN">
              <a:latin typeface="Be Vietnam Pro" pitchFamily="2" charset="0"/>
            </a:endParaRPr>
          </a:p>
        </p:txBody>
      </p:sp>
      <p:sp>
        <p:nvSpPr>
          <p:cNvPr id="17" name="TextBox 16">
            <a:extLst>
              <a:ext uri="{FF2B5EF4-FFF2-40B4-BE49-F238E27FC236}">
                <a16:creationId xmlns:a16="http://schemas.microsoft.com/office/drawing/2014/main" id="{58E3D53F-BF38-4CD3-A888-7D982A0B4892}"/>
              </a:ext>
            </a:extLst>
          </p:cNvPr>
          <p:cNvSpPr txBox="1"/>
          <p:nvPr/>
        </p:nvSpPr>
        <p:spPr>
          <a:xfrm>
            <a:off x="1057273" y="4429603"/>
            <a:ext cx="9634193" cy="369332"/>
          </a:xfrm>
          <a:prstGeom prst="rect">
            <a:avLst/>
          </a:prstGeom>
          <a:noFill/>
        </p:spPr>
        <p:txBody>
          <a:bodyPr wrap="square" rtlCol="0">
            <a:spAutoFit/>
          </a:bodyPr>
          <a:lstStyle/>
          <a:p>
            <a:pPr fontAlgn="base"/>
            <a:r>
              <a:rPr lang="en-US">
                <a:latin typeface="Be Vietnam Pro" pitchFamily="2" charset="0"/>
              </a:rPr>
              <a:t>- Không chia sẻ, lan truyền tin giả, thông tin sai sự thật trên MXH.</a:t>
            </a:r>
            <a:endParaRPr lang="vi-VN">
              <a:latin typeface="Be Vietnam Pro" pitchFamily="2" charset="0"/>
            </a:endParaRPr>
          </a:p>
        </p:txBody>
      </p:sp>
    </p:spTree>
    <p:extLst>
      <p:ext uri="{BB962C8B-B14F-4D97-AF65-F5344CB8AC3E}">
        <p14:creationId xmlns:p14="http://schemas.microsoft.com/office/powerpoint/2010/main" val="805740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0516003" y="574598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0718410" y="5245922"/>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8981448" y="223376"/>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3">
            <a:extLst>
              <a:ext uri="{FF2B5EF4-FFF2-40B4-BE49-F238E27FC236}">
                <a16:creationId xmlns:a16="http://schemas.microsoft.com/office/drawing/2014/main" id="{71073CFD-8840-4992-B93C-2E77C09C2F0A}"/>
              </a:ext>
            </a:extLst>
          </p:cNvPr>
          <p:cNvSpPr txBox="1"/>
          <p:nvPr/>
        </p:nvSpPr>
        <p:spPr>
          <a:xfrm>
            <a:off x="771524" y="382070"/>
            <a:ext cx="3183885" cy="646331"/>
          </a:xfrm>
          <a:prstGeom prst="rect">
            <a:avLst/>
          </a:prstGeom>
          <a:noFill/>
        </p:spPr>
        <p:txBody>
          <a:bodyPr wrap="none" rtlCol="0">
            <a:spAutoFit/>
          </a:bodyPr>
          <a:lstStyle/>
          <a:p>
            <a:r>
              <a:rPr lang="en-US" sz="3600" b="1">
                <a:solidFill>
                  <a:srgbClr val="1874A7"/>
                </a:solidFill>
                <a:latin typeface="Be Vietnam Pro Black" pitchFamily="2" charset="0"/>
                <a:cs typeface="Times New Roman" panose="02020603050405020304" pitchFamily="18" charset="0"/>
              </a:rPr>
              <a:t>III. Giải pháp</a:t>
            </a:r>
          </a:p>
        </p:txBody>
      </p:sp>
      <p:sp>
        <p:nvSpPr>
          <p:cNvPr id="3" name="TextBox 2">
            <a:extLst>
              <a:ext uri="{FF2B5EF4-FFF2-40B4-BE49-F238E27FC236}">
                <a16:creationId xmlns:a16="http://schemas.microsoft.com/office/drawing/2014/main" id="{DE5E454D-88E3-4E3F-951B-0BBF5C61FA6C}"/>
              </a:ext>
            </a:extLst>
          </p:cNvPr>
          <p:cNvSpPr txBox="1"/>
          <p:nvPr/>
        </p:nvSpPr>
        <p:spPr>
          <a:xfrm>
            <a:off x="1187778" y="2030646"/>
            <a:ext cx="5498621" cy="369332"/>
          </a:xfrm>
          <a:prstGeom prst="rect">
            <a:avLst/>
          </a:prstGeom>
          <a:noFill/>
        </p:spPr>
        <p:txBody>
          <a:bodyPr wrap="none" rtlCol="0">
            <a:spAutoFit/>
          </a:bodyPr>
          <a:lstStyle/>
          <a:p>
            <a:r>
              <a:rPr lang="en-US" b="1">
                <a:latin typeface="Be Vietnam Pro Black" pitchFamily="2" charset="0"/>
              </a:rPr>
              <a:t>5. </a:t>
            </a:r>
            <a:r>
              <a:rPr lang="vi-VN" b="1">
                <a:latin typeface="Be Vietnam Pro Black" pitchFamily="2" charset="0"/>
              </a:rPr>
              <a:t>Có hiểu biết về tích riêng tư, an ninh mạng:</a:t>
            </a:r>
            <a:endParaRPr lang="en-US" sz="1800">
              <a:latin typeface="Be Vietnam Pro Black" pitchFamily="2" charset="0"/>
              <a:ea typeface="Arial" panose="020B0604020202020204" pitchFamily="34" charset="0"/>
            </a:endParaRPr>
          </a:p>
        </p:txBody>
      </p:sp>
      <p:sp>
        <p:nvSpPr>
          <p:cNvPr id="4" name="TextBox 3">
            <a:extLst>
              <a:ext uri="{FF2B5EF4-FFF2-40B4-BE49-F238E27FC236}">
                <a16:creationId xmlns:a16="http://schemas.microsoft.com/office/drawing/2014/main" id="{50AA220E-F713-4364-AAA1-A650320C67AB}"/>
              </a:ext>
            </a:extLst>
          </p:cNvPr>
          <p:cNvSpPr txBox="1"/>
          <p:nvPr/>
        </p:nvSpPr>
        <p:spPr>
          <a:xfrm>
            <a:off x="1187778" y="2496621"/>
            <a:ext cx="9877386" cy="923330"/>
          </a:xfrm>
          <a:prstGeom prst="rect">
            <a:avLst/>
          </a:prstGeom>
          <a:noFill/>
        </p:spPr>
        <p:txBody>
          <a:bodyPr wrap="square" rtlCol="0">
            <a:spAutoFit/>
          </a:bodyPr>
          <a:lstStyle/>
          <a:p>
            <a:pPr fontAlgn="base"/>
            <a:r>
              <a:rPr lang="en-US">
                <a:latin typeface="Be Vietnam Pro" pitchFamily="2" charset="0"/>
              </a:rPr>
              <a:t>- </a:t>
            </a:r>
            <a:r>
              <a:rPr lang="vi-VN">
                <a:latin typeface="Be Vietnam Pro" pitchFamily="2" charset="0"/>
              </a:rPr>
              <a:t>Có </a:t>
            </a:r>
            <a:r>
              <a:rPr lang="en-US">
                <a:latin typeface="Be Vietnam Pro" pitchFamily="2" charset="0"/>
              </a:rPr>
              <a:t>chính kiến, tư duy phân tích, đánh giá</a:t>
            </a:r>
            <a:r>
              <a:rPr lang="vi-VN">
                <a:latin typeface="Be Vietnam Pro" pitchFamily="2" charset="0"/>
              </a:rPr>
              <a:t>… khi tiếp nhận thông tin</a:t>
            </a:r>
            <a:r>
              <a:rPr lang="en-US">
                <a:latin typeface="Be Vietnam Pro" pitchFamily="2" charset="0"/>
              </a:rPr>
              <a:t>. Kiểm tra</a:t>
            </a:r>
            <a:r>
              <a:rPr lang="vi-VN">
                <a:latin typeface="Be Vietnam Pro" pitchFamily="2" charset="0"/>
              </a:rPr>
              <a:t> tính xác thực của thông tin căn cứ trên những nguồn thông tin chính thức, chính thống. </a:t>
            </a:r>
            <a:r>
              <a:rPr lang="en-US">
                <a:latin typeface="Be Vietnam Pro" pitchFamily="2" charset="0"/>
              </a:rPr>
              <a:t> Báo cáo cho cơ quan chức năng nếu gặp phải tin giả, tin sai sự thật ảnh hưởng xấu đến xã hội.</a:t>
            </a:r>
            <a:endParaRPr lang="vi-VN">
              <a:latin typeface="Be Vietnam Pro" pitchFamily="2" charset="0"/>
            </a:endParaRPr>
          </a:p>
        </p:txBody>
      </p:sp>
      <p:sp>
        <p:nvSpPr>
          <p:cNvPr id="8" name="TextBox 7">
            <a:extLst>
              <a:ext uri="{FF2B5EF4-FFF2-40B4-BE49-F238E27FC236}">
                <a16:creationId xmlns:a16="http://schemas.microsoft.com/office/drawing/2014/main" id="{155A7CE3-1C11-49CF-8157-6D8A9FD7E74C}"/>
              </a:ext>
            </a:extLst>
          </p:cNvPr>
          <p:cNvSpPr txBox="1"/>
          <p:nvPr/>
        </p:nvSpPr>
        <p:spPr>
          <a:xfrm>
            <a:off x="1187777" y="3769053"/>
            <a:ext cx="9634193" cy="646331"/>
          </a:xfrm>
          <a:prstGeom prst="rect">
            <a:avLst/>
          </a:prstGeom>
          <a:noFill/>
        </p:spPr>
        <p:txBody>
          <a:bodyPr wrap="square" rtlCol="0">
            <a:spAutoFit/>
          </a:bodyPr>
          <a:lstStyle/>
          <a:p>
            <a:pPr fontAlgn="base"/>
            <a:r>
              <a:rPr lang="en-US">
                <a:latin typeface="Be Vietnam Pro" pitchFamily="2" charset="0"/>
              </a:rPr>
              <a:t>- </a:t>
            </a:r>
            <a:r>
              <a:rPr lang="vi-VN">
                <a:latin typeface="Be Vietnam Pro" pitchFamily="2" charset="0"/>
              </a:rPr>
              <a:t>Một số thông tin quan trọng, </a:t>
            </a:r>
            <a:r>
              <a:rPr lang="en-US">
                <a:latin typeface="Be Vietnam Pro" pitchFamily="2" charset="0"/>
              </a:rPr>
              <a:t>riêng tư </a:t>
            </a:r>
            <a:r>
              <a:rPr lang="vi-VN">
                <a:latin typeface="Be Vietnam Pro" pitchFamily="2" charset="0"/>
              </a:rPr>
              <a:t>của bản thân không nên lưu trữ, trao đổi qua MXH. Vì có nguy cơ bị mất và rò rỉ dữ liệu.</a:t>
            </a:r>
          </a:p>
        </p:txBody>
      </p:sp>
      <p:sp>
        <p:nvSpPr>
          <p:cNvPr id="9" name="TextBox 8">
            <a:extLst>
              <a:ext uri="{FF2B5EF4-FFF2-40B4-BE49-F238E27FC236}">
                <a16:creationId xmlns:a16="http://schemas.microsoft.com/office/drawing/2014/main" id="{7149B3C4-0C0B-49D6-8F1A-D6C91E76F75E}"/>
              </a:ext>
            </a:extLst>
          </p:cNvPr>
          <p:cNvSpPr txBox="1"/>
          <p:nvPr/>
        </p:nvSpPr>
        <p:spPr>
          <a:xfrm>
            <a:off x="1187777" y="4764486"/>
            <a:ext cx="9701896" cy="646331"/>
          </a:xfrm>
          <a:prstGeom prst="rect">
            <a:avLst/>
          </a:prstGeom>
          <a:noFill/>
        </p:spPr>
        <p:txBody>
          <a:bodyPr wrap="square" rtlCol="0">
            <a:spAutoFit/>
          </a:bodyPr>
          <a:lstStyle/>
          <a:p>
            <a:pPr fontAlgn="base"/>
            <a:r>
              <a:rPr lang="en-US">
                <a:latin typeface="Be Vietnam Pro" pitchFamily="2" charset="0"/>
              </a:rPr>
              <a:t>- </a:t>
            </a:r>
            <a:r>
              <a:rPr lang="vi-VN">
                <a:latin typeface="Be Vietnam Pro" pitchFamily="2" charset="0"/>
              </a:rPr>
              <a:t>Nhận biết các dạng lừa đảo qua MXH, cẩn thận với các trò chơi trúng thưởng, không nên nhấn vào đường link lạ để tránh bị mất tài khoản hay bị đánh cắp thông tin.</a:t>
            </a:r>
          </a:p>
        </p:txBody>
      </p:sp>
    </p:spTree>
    <p:extLst>
      <p:ext uri="{BB962C8B-B14F-4D97-AF65-F5344CB8AC3E}">
        <p14:creationId xmlns:p14="http://schemas.microsoft.com/office/powerpoint/2010/main" val="1820770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90498" y="561355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53378" y="6186045"/>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11387358" y="-75195"/>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3">
            <a:extLst>
              <a:ext uri="{FF2B5EF4-FFF2-40B4-BE49-F238E27FC236}">
                <a16:creationId xmlns:a16="http://schemas.microsoft.com/office/drawing/2014/main" id="{71073CFD-8840-4992-B93C-2E77C09C2F0A}"/>
              </a:ext>
            </a:extLst>
          </p:cNvPr>
          <p:cNvSpPr txBox="1"/>
          <p:nvPr/>
        </p:nvSpPr>
        <p:spPr>
          <a:xfrm>
            <a:off x="3397184" y="2828835"/>
            <a:ext cx="5397631" cy="1200329"/>
          </a:xfrm>
          <a:prstGeom prst="rect">
            <a:avLst/>
          </a:prstGeom>
          <a:noFill/>
        </p:spPr>
        <p:txBody>
          <a:bodyPr wrap="none" rtlCol="0">
            <a:spAutoFit/>
          </a:bodyPr>
          <a:lstStyle/>
          <a:p>
            <a:pPr algn="ctr"/>
            <a:r>
              <a:rPr lang="en-US" sz="3600" b="1">
                <a:solidFill>
                  <a:srgbClr val="1874A7"/>
                </a:solidFill>
                <a:latin typeface="Be Vietnam Pro Black" pitchFamily="2" charset="0"/>
                <a:cs typeface="Times New Roman" panose="02020603050405020304" pitchFamily="18" charset="0"/>
              </a:rPr>
              <a:t>Cảm ơn cô và các bạn</a:t>
            </a:r>
          </a:p>
          <a:p>
            <a:pPr algn="ctr"/>
            <a:r>
              <a:rPr lang="en-US" sz="3600" b="1">
                <a:solidFill>
                  <a:srgbClr val="1874A7"/>
                </a:solidFill>
                <a:latin typeface="Be Vietnam Pro Black" pitchFamily="2" charset="0"/>
                <a:cs typeface="Times New Roman" panose="02020603050405020304" pitchFamily="18" charset="0"/>
              </a:rPr>
              <a:t>đã theo dõi.</a:t>
            </a:r>
          </a:p>
        </p:txBody>
      </p:sp>
      <p:sp>
        <p:nvSpPr>
          <p:cNvPr id="14" name="!!3">
            <a:extLst>
              <a:ext uri="{FF2B5EF4-FFF2-40B4-BE49-F238E27FC236}">
                <a16:creationId xmlns:a16="http://schemas.microsoft.com/office/drawing/2014/main" id="{621E9E47-B871-4909-91E8-C66969984522}"/>
              </a:ext>
            </a:extLst>
          </p:cNvPr>
          <p:cNvSpPr txBox="1"/>
          <p:nvPr/>
        </p:nvSpPr>
        <p:spPr>
          <a:xfrm>
            <a:off x="4797246" y="246517"/>
            <a:ext cx="2627642" cy="430887"/>
          </a:xfrm>
          <a:prstGeom prst="rect">
            <a:avLst/>
          </a:prstGeom>
          <a:noFill/>
        </p:spPr>
        <p:txBody>
          <a:bodyPr wrap="none" rtlCol="0">
            <a:spAutoFit/>
          </a:bodyPr>
          <a:lstStyle/>
          <a:p>
            <a:pPr algn="ctr"/>
            <a:r>
              <a:rPr lang="en-US" sz="1100" b="1">
                <a:solidFill>
                  <a:srgbClr val="1874A7"/>
                </a:solidFill>
                <a:latin typeface="Be Vietnam Pro" pitchFamily="2" charset="0"/>
                <a:cs typeface="Times New Roman" panose="02020603050405020304" pitchFamily="18" charset="0"/>
              </a:rPr>
              <a:t>Nhóm 2: Sinh viên với Mạng xã hội</a:t>
            </a:r>
          </a:p>
          <a:p>
            <a:pPr algn="ctr"/>
            <a:r>
              <a:rPr lang="en-US" sz="1100" b="1">
                <a:solidFill>
                  <a:srgbClr val="1874A7"/>
                </a:solidFill>
                <a:latin typeface="Be Vietnam Pro" pitchFamily="2" charset="0"/>
                <a:cs typeface="Times New Roman" panose="02020603050405020304" pitchFamily="18" charset="0"/>
              </a:rPr>
              <a:t>11.11.2021</a:t>
            </a:r>
          </a:p>
        </p:txBody>
      </p:sp>
    </p:spTree>
    <p:extLst>
      <p:ext uri="{BB962C8B-B14F-4D97-AF65-F5344CB8AC3E}">
        <p14:creationId xmlns:p14="http://schemas.microsoft.com/office/powerpoint/2010/main" val="403880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1024753" y="5462516"/>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1214695" y="6186044"/>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11387358" y="-75195"/>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3">
            <a:extLst>
              <a:ext uri="{FF2B5EF4-FFF2-40B4-BE49-F238E27FC236}">
                <a16:creationId xmlns:a16="http://schemas.microsoft.com/office/drawing/2014/main" id="{71073CFD-8840-4992-B93C-2E77C09C2F0A}"/>
              </a:ext>
            </a:extLst>
          </p:cNvPr>
          <p:cNvSpPr txBox="1"/>
          <p:nvPr/>
        </p:nvSpPr>
        <p:spPr>
          <a:xfrm>
            <a:off x="595310" y="1859496"/>
            <a:ext cx="8794395" cy="2308324"/>
          </a:xfrm>
          <a:prstGeom prst="rect">
            <a:avLst/>
          </a:prstGeom>
          <a:noFill/>
        </p:spPr>
        <p:txBody>
          <a:bodyPr wrap="none" rtlCol="0">
            <a:spAutoFit/>
          </a:bodyPr>
          <a:lstStyle/>
          <a:p>
            <a:r>
              <a:rPr lang="en-US" sz="7200" b="1">
                <a:solidFill>
                  <a:srgbClr val="1874A7"/>
                </a:solidFill>
                <a:latin typeface="Be Vietnam Pro Black" pitchFamily="2" charset="0"/>
                <a:cs typeface="Times New Roman" panose="02020603050405020304" pitchFamily="18" charset="0"/>
              </a:rPr>
              <a:t>SINH VIÊN</a:t>
            </a:r>
          </a:p>
          <a:p>
            <a:r>
              <a:rPr lang="en-US" sz="7200" b="1">
                <a:solidFill>
                  <a:srgbClr val="1874A7"/>
                </a:solidFill>
                <a:latin typeface="Be Vietnam Pro Black" pitchFamily="2" charset="0"/>
                <a:cs typeface="Times New Roman" panose="02020603050405020304" pitchFamily="18" charset="0"/>
              </a:rPr>
              <a:t>VỚI MẠNG XÃ HỘI</a:t>
            </a:r>
          </a:p>
        </p:txBody>
      </p:sp>
      <p:sp>
        <p:nvSpPr>
          <p:cNvPr id="14" name="!!3">
            <a:extLst>
              <a:ext uri="{FF2B5EF4-FFF2-40B4-BE49-F238E27FC236}">
                <a16:creationId xmlns:a16="http://schemas.microsoft.com/office/drawing/2014/main" id="{621E9E47-B871-4909-91E8-C66969984522}"/>
              </a:ext>
            </a:extLst>
          </p:cNvPr>
          <p:cNvSpPr txBox="1"/>
          <p:nvPr/>
        </p:nvSpPr>
        <p:spPr>
          <a:xfrm>
            <a:off x="595310" y="4360602"/>
            <a:ext cx="2173993" cy="1077218"/>
          </a:xfrm>
          <a:prstGeom prst="rect">
            <a:avLst/>
          </a:prstGeom>
          <a:noFill/>
        </p:spPr>
        <p:txBody>
          <a:bodyPr wrap="none" rtlCol="0">
            <a:spAutoFit/>
          </a:bodyPr>
          <a:lstStyle/>
          <a:p>
            <a:r>
              <a:rPr lang="en-US" sz="3200" b="1">
                <a:solidFill>
                  <a:srgbClr val="1874A7"/>
                </a:solidFill>
                <a:latin typeface="Be Vietnam Pro" pitchFamily="2" charset="0"/>
                <a:cs typeface="Times New Roman" panose="02020603050405020304" pitchFamily="18" charset="0"/>
              </a:rPr>
              <a:t>Nhóm 2</a:t>
            </a:r>
          </a:p>
          <a:p>
            <a:r>
              <a:rPr lang="en-US" sz="3200" b="1">
                <a:solidFill>
                  <a:srgbClr val="1874A7"/>
                </a:solidFill>
                <a:latin typeface="Be Vietnam Pro" pitchFamily="2" charset="0"/>
                <a:cs typeface="Times New Roman" panose="02020603050405020304" pitchFamily="18" charset="0"/>
              </a:rPr>
              <a:t>11.11.2021</a:t>
            </a:r>
          </a:p>
        </p:txBody>
      </p:sp>
    </p:spTree>
    <p:extLst>
      <p:ext uri="{BB962C8B-B14F-4D97-AF65-F5344CB8AC3E}">
        <p14:creationId xmlns:p14="http://schemas.microsoft.com/office/powerpoint/2010/main" val="69623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90498" y="561355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53378" y="6186045"/>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11387358" y="-75195"/>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4" name="!!3">
            <a:extLst>
              <a:ext uri="{FF2B5EF4-FFF2-40B4-BE49-F238E27FC236}">
                <a16:creationId xmlns:a16="http://schemas.microsoft.com/office/drawing/2014/main" id="{621E9E47-B871-4909-91E8-C66969984522}"/>
              </a:ext>
            </a:extLst>
          </p:cNvPr>
          <p:cNvSpPr txBox="1"/>
          <p:nvPr/>
        </p:nvSpPr>
        <p:spPr>
          <a:xfrm>
            <a:off x="4915227" y="2828835"/>
            <a:ext cx="2361545" cy="1200329"/>
          </a:xfrm>
          <a:prstGeom prst="rect">
            <a:avLst/>
          </a:prstGeom>
          <a:noFill/>
        </p:spPr>
        <p:txBody>
          <a:bodyPr wrap="none" rtlCol="0">
            <a:spAutoFit/>
          </a:bodyPr>
          <a:lstStyle/>
          <a:p>
            <a:pPr algn="ctr"/>
            <a:r>
              <a:rPr lang="en-US" sz="7200" b="1">
                <a:solidFill>
                  <a:srgbClr val="1874A7"/>
                </a:solidFill>
                <a:latin typeface="Be Vietnam Pro" pitchFamily="2" charset="0"/>
                <a:cs typeface="Times New Roman" panose="02020603050405020304" pitchFamily="18" charset="0"/>
              </a:rPr>
              <a:t>Q&amp;A</a:t>
            </a:r>
          </a:p>
        </p:txBody>
      </p:sp>
    </p:spTree>
    <p:extLst>
      <p:ext uri="{BB962C8B-B14F-4D97-AF65-F5344CB8AC3E}">
        <p14:creationId xmlns:p14="http://schemas.microsoft.com/office/powerpoint/2010/main" val="3432817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5F8350A-D7EE-4635-B905-F75D34163BE1}"/>
              </a:ext>
            </a:extLst>
          </p:cNvPr>
          <p:cNvGrpSpPr/>
          <p:nvPr/>
        </p:nvGrpSpPr>
        <p:grpSpPr>
          <a:xfrm>
            <a:off x="4178301" y="9241087"/>
            <a:ext cx="5393870" cy="5393870"/>
            <a:chOff x="4429125" y="1819275"/>
            <a:chExt cx="2019300" cy="2019300"/>
          </a:xfrm>
        </p:grpSpPr>
        <p:sp>
          <p:nvSpPr>
            <p:cNvPr id="19" name="Rectangle: Rounded Corners 18">
              <a:extLst>
                <a:ext uri="{FF2B5EF4-FFF2-40B4-BE49-F238E27FC236}">
                  <a16:creationId xmlns:a16="http://schemas.microsoft.com/office/drawing/2014/main" id="{9F64E9D5-5787-4AEF-939F-5B60E4CF9C3A}"/>
                </a:ext>
              </a:extLst>
            </p:cNvPr>
            <p:cNvSpPr/>
            <p:nvPr/>
          </p:nvSpPr>
          <p:spPr>
            <a:xfrm rot="2700000">
              <a:off x="4429125" y="1819275"/>
              <a:ext cx="2019300" cy="2019300"/>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5F76BA5-6758-4C72-ABF8-87617FA272FD}"/>
                </a:ext>
              </a:extLst>
            </p:cNvPr>
            <p:cNvSpPr/>
            <p:nvPr/>
          </p:nvSpPr>
          <p:spPr>
            <a:xfrm rot="2700000">
              <a:off x="4770886" y="2161035"/>
              <a:ext cx="1335779" cy="13357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BEE31FC-0B49-4E0A-9AF6-A7F06348D8BE}"/>
              </a:ext>
            </a:extLst>
          </p:cNvPr>
          <p:cNvGrpSpPr/>
          <p:nvPr/>
        </p:nvGrpSpPr>
        <p:grpSpPr>
          <a:xfrm>
            <a:off x="5727909" y="-6945287"/>
            <a:ext cx="4781886" cy="4781886"/>
            <a:chOff x="4429125" y="1819275"/>
            <a:chExt cx="2019300" cy="2019300"/>
          </a:xfrm>
        </p:grpSpPr>
        <p:sp>
          <p:nvSpPr>
            <p:cNvPr id="25" name="Rectangle: Rounded Corners 24">
              <a:extLst>
                <a:ext uri="{FF2B5EF4-FFF2-40B4-BE49-F238E27FC236}">
                  <a16:creationId xmlns:a16="http://schemas.microsoft.com/office/drawing/2014/main" id="{8759690E-1210-4A19-8C03-88AF13D3F9A9}"/>
                </a:ext>
              </a:extLst>
            </p:cNvPr>
            <p:cNvSpPr/>
            <p:nvPr/>
          </p:nvSpPr>
          <p:spPr>
            <a:xfrm rot="2700000">
              <a:off x="4429125" y="1819275"/>
              <a:ext cx="2019300" cy="20193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57E39C0-4147-4078-8402-37A98D54214B}"/>
                </a:ext>
              </a:extLst>
            </p:cNvPr>
            <p:cNvSpPr/>
            <p:nvPr/>
          </p:nvSpPr>
          <p:spPr>
            <a:xfrm rot="2700000">
              <a:off x="4783460" y="2132809"/>
              <a:ext cx="1310629" cy="13106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C51DE7B-8DD1-43FD-A1E4-B7455AC4183B}"/>
              </a:ext>
            </a:extLst>
          </p:cNvPr>
          <p:cNvGrpSpPr/>
          <p:nvPr/>
        </p:nvGrpSpPr>
        <p:grpSpPr>
          <a:xfrm>
            <a:off x="-2585073" y="4994048"/>
            <a:ext cx="647700" cy="647700"/>
            <a:chOff x="4429125" y="1819275"/>
            <a:chExt cx="2019300" cy="2019300"/>
          </a:xfrm>
        </p:grpSpPr>
        <p:sp>
          <p:nvSpPr>
            <p:cNvPr id="22" name="Rectangle: Rounded Corners 21">
              <a:extLst>
                <a:ext uri="{FF2B5EF4-FFF2-40B4-BE49-F238E27FC236}">
                  <a16:creationId xmlns:a16="http://schemas.microsoft.com/office/drawing/2014/main" id="{4EEFD344-511A-4015-896A-2D24E68EB11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CE25405-D64E-4E93-9A0F-4C8F294777DE}"/>
                </a:ext>
              </a:extLst>
            </p:cNvPr>
            <p:cNvSpPr/>
            <p:nvPr/>
          </p:nvSpPr>
          <p:spPr>
            <a:xfrm rot="2700000">
              <a:off x="4734427" y="2093862"/>
              <a:ext cx="1394277" cy="13942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1E379A2-F86E-49D9-A225-EFCF15786A1E}"/>
              </a:ext>
            </a:extLst>
          </p:cNvPr>
          <p:cNvGrpSpPr/>
          <p:nvPr/>
        </p:nvGrpSpPr>
        <p:grpSpPr>
          <a:xfrm>
            <a:off x="-4520104" y="5317898"/>
            <a:ext cx="1504951" cy="1504951"/>
            <a:chOff x="1241164" y="3429000"/>
            <a:chExt cx="1504951" cy="1504951"/>
          </a:xfrm>
        </p:grpSpPr>
        <p:sp>
          <p:nvSpPr>
            <p:cNvPr id="28" name="Rectangle: Rounded Corners 27">
              <a:extLst>
                <a:ext uri="{FF2B5EF4-FFF2-40B4-BE49-F238E27FC236}">
                  <a16:creationId xmlns:a16="http://schemas.microsoft.com/office/drawing/2014/main" id="{F792D7F3-66B9-4865-BF8C-6F003F04AB71}"/>
                </a:ext>
              </a:extLst>
            </p:cNvPr>
            <p:cNvSpPr/>
            <p:nvPr/>
          </p:nvSpPr>
          <p:spPr>
            <a:xfrm rot="2700000">
              <a:off x="1241164" y="3429000"/>
              <a:ext cx="1504951" cy="150495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A590D31-2BE3-4A38-A659-39C5A11CCCE8}"/>
                </a:ext>
              </a:extLst>
            </p:cNvPr>
            <p:cNvSpPr/>
            <p:nvPr/>
          </p:nvSpPr>
          <p:spPr>
            <a:xfrm rot="2700000">
              <a:off x="1428526" y="3609937"/>
              <a:ext cx="1130225" cy="11302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CC4C997-A380-4131-9FAF-6B295389BE4D}"/>
              </a:ext>
            </a:extLst>
          </p:cNvPr>
          <p:cNvGrpSpPr/>
          <p:nvPr/>
        </p:nvGrpSpPr>
        <p:grpSpPr>
          <a:xfrm>
            <a:off x="14053511" y="3637949"/>
            <a:ext cx="1221955" cy="1221955"/>
            <a:chOff x="4429125" y="1819275"/>
            <a:chExt cx="2019300" cy="2019300"/>
          </a:xfrm>
        </p:grpSpPr>
        <p:sp>
          <p:nvSpPr>
            <p:cNvPr id="14" name="Rectangle: Rounded Corners 13">
              <a:extLst>
                <a:ext uri="{FF2B5EF4-FFF2-40B4-BE49-F238E27FC236}">
                  <a16:creationId xmlns:a16="http://schemas.microsoft.com/office/drawing/2014/main" id="{DE215A09-79C5-451C-81D4-C2279F40515E}"/>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EAF2497-89F3-42E5-BA40-4C0BD600F8B7}"/>
                </a:ext>
              </a:extLst>
            </p:cNvPr>
            <p:cNvSpPr/>
            <p:nvPr/>
          </p:nvSpPr>
          <p:spPr>
            <a:xfrm rot="2700000">
              <a:off x="4699146" y="2069320"/>
              <a:ext cx="1479256" cy="14792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0E4FA40-BF8D-4DAD-A1C2-16C4042BEF6A}"/>
              </a:ext>
            </a:extLst>
          </p:cNvPr>
          <p:cNvGrpSpPr/>
          <p:nvPr/>
        </p:nvGrpSpPr>
        <p:grpSpPr>
          <a:xfrm>
            <a:off x="15119832" y="2850687"/>
            <a:ext cx="676276" cy="676276"/>
            <a:chOff x="4429125" y="1819275"/>
            <a:chExt cx="2019300" cy="2019300"/>
          </a:xfrm>
        </p:grpSpPr>
        <p:sp>
          <p:nvSpPr>
            <p:cNvPr id="31" name="Rectangle: Rounded Corners 30">
              <a:extLst>
                <a:ext uri="{FF2B5EF4-FFF2-40B4-BE49-F238E27FC236}">
                  <a16:creationId xmlns:a16="http://schemas.microsoft.com/office/drawing/2014/main" id="{4AFE2438-9D49-4B89-B40F-59FF1C5B588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DCE30CF-C9FE-4D1F-8DA4-5753DD1E2685}"/>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BE51351-FB26-4CDC-B221-3234EF300EFA}"/>
              </a:ext>
            </a:extLst>
          </p:cNvPr>
          <p:cNvGrpSpPr/>
          <p:nvPr/>
        </p:nvGrpSpPr>
        <p:grpSpPr>
          <a:xfrm>
            <a:off x="13964239" y="7333777"/>
            <a:ext cx="2466976" cy="2466976"/>
            <a:chOff x="4429125" y="1819275"/>
            <a:chExt cx="2019300" cy="2019300"/>
          </a:xfrm>
        </p:grpSpPr>
        <p:sp>
          <p:nvSpPr>
            <p:cNvPr id="34" name="Rectangle: Rounded Corners 33">
              <a:extLst>
                <a:ext uri="{FF2B5EF4-FFF2-40B4-BE49-F238E27FC236}">
                  <a16:creationId xmlns:a16="http://schemas.microsoft.com/office/drawing/2014/main" id="{CFCD80AB-DF65-42F1-A08A-8B26F74450BD}"/>
                </a:ext>
              </a:extLst>
            </p:cNvPr>
            <p:cNvSpPr/>
            <p:nvPr/>
          </p:nvSpPr>
          <p:spPr>
            <a:xfrm rot="2700000">
              <a:off x="4429125" y="1819275"/>
              <a:ext cx="2019300" cy="2019300"/>
            </a:xfrm>
            <a:prstGeom prst="round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4E77A3B-C881-453C-A38D-A6CA06701DF7}"/>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058B291-5534-46FB-A18D-65B535A64DA8}"/>
              </a:ext>
            </a:extLst>
          </p:cNvPr>
          <p:cNvSpPr/>
          <p:nvPr/>
        </p:nvSpPr>
        <p:spPr>
          <a:xfrm>
            <a:off x="-3271761" y="1942992"/>
            <a:ext cx="2714920" cy="369332"/>
          </a:xfrm>
          <a:prstGeom prst="rect">
            <a:avLst/>
          </a:prstGeom>
          <a:solidFill>
            <a:srgbClr val="1874A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A83002-AE76-4352-8E03-4C294CD26E1F}"/>
              </a:ext>
            </a:extLst>
          </p:cNvPr>
          <p:cNvSpPr txBox="1"/>
          <p:nvPr/>
        </p:nvSpPr>
        <p:spPr>
          <a:xfrm>
            <a:off x="-4920765" y="572590"/>
            <a:ext cx="4403095" cy="1569660"/>
          </a:xfrm>
          <a:prstGeom prst="rect">
            <a:avLst/>
          </a:prstGeom>
          <a:noFill/>
          <a:ln>
            <a:noFill/>
          </a:ln>
        </p:spPr>
        <p:txBody>
          <a:bodyPr wrap="square" rtlCol="0">
            <a:spAutoFit/>
          </a:bodyPr>
          <a:lstStyle/>
          <a:p>
            <a:r>
              <a:rPr lang="en-US" sz="7200" b="1"/>
              <a:t>SINH VIÊN </a:t>
            </a:r>
          </a:p>
          <a:p>
            <a:pPr algn="r"/>
            <a:r>
              <a:rPr lang="en-US" sz="2400" b="1"/>
              <a:t>VỚI MẠNG XÃ HỘI</a:t>
            </a:r>
          </a:p>
        </p:txBody>
      </p:sp>
      <p:grpSp>
        <p:nvGrpSpPr>
          <p:cNvPr id="37" name="Group 36">
            <a:extLst>
              <a:ext uri="{FF2B5EF4-FFF2-40B4-BE49-F238E27FC236}">
                <a16:creationId xmlns:a16="http://schemas.microsoft.com/office/drawing/2014/main" id="{59F42263-F591-4D4D-BB7C-9C30729F3E2C}"/>
              </a:ext>
            </a:extLst>
          </p:cNvPr>
          <p:cNvGrpSpPr/>
          <p:nvPr/>
        </p:nvGrpSpPr>
        <p:grpSpPr>
          <a:xfrm>
            <a:off x="2149766" y="4854979"/>
            <a:ext cx="8112035" cy="1286607"/>
            <a:chOff x="2149769" y="4802710"/>
            <a:chExt cx="8112035" cy="1286607"/>
          </a:xfrm>
        </p:grpSpPr>
        <p:sp>
          <p:nvSpPr>
            <p:cNvPr id="40" name="!!3">
              <a:extLst>
                <a:ext uri="{FF2B5EF4-FFF2-40B4-BE49-F238E27FC236}">
                  <a16:creationId xmlns:a16="http://schemas.microsoft.com/office/drawing/2014/main" id="{5915F393-9391-496A-B364-BBE8605A6213}"/>
                </a:ext>
              </a:extLst>
            </p:cNvPr>
            <p:cNvSpPr/>
            <p:nvPr/>
          </p:nvSpPr>
          <p:spPr>
            <a:xfrm>
              <a:off x="2149769" y="480271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72020926-902B-483F-A45B-3B38ACA95487}"/>
                </a:ext>
              </a:extLst>
            </p:cNvPr>
            <p:cNvSpPr/>
            <p:nvPr/>
          </p:nvSpPr>
          <p:spPr>
            <a:xfrm rot="18900000">
              <a:off x="9250009" y="4985114"/>
              <a:ext cx="714354" cy="70702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aphic 22" descr="Open hand with plant">
              <a:extLst>
                <a:ext uri="{FF2B5EF4-FFF2-40B4-BE49-F238E27FC236}">
                  <a16:creationId xmlns:a16="http://schemas.microsoft.com/office/drawing/2014/main" id="{3F265CC3-B025-4CFD-8383-99A343E844D8}"/>
                </a:ext>
              </a:extLst>
            </p:cNvPr>
            <p:cNvGrpSpPr/>
            <p:nvPr/>
          </p:nvGrpSpPr>
          <p:grpSpPr>
            <a:xfrm>
              <a:off x="9308612" y="5113865"/>
              <a:ext cx="597149" cy="447842"/>
              <a:chOff x="5696326" y="3605888"/>
              <a:chExt cx="838200" cy="628622"/>
            </a:xfrm>
            <a:solidFill>
              <a:schemeClr val="bg1"/>
            </a:solidFill>
          </p:grpSpPr>
          <p:sp>
            <p:nvSpPr>
              <p:cNvPr id="43" name="Freeform: Shape 42">
                <a:extLst>
                  <a:ext uri="{FF2B5EF4-FFF2-40B4-BE49-F238E27FC236}">
                    <a16:creationId xmlns:a16="http://schemas.microsoft.com/office/drawing/2014/main" id="{B8AA4FBC-F83D-4DDE-A5D6-BB4C1D3C69C2}"/>
                  </a:ext>
                </a:extLst>
              </p:cNvPr>
              <p:cNvSpPr/>
              <p:nvPr/>
            </p:nvSpPr>
            <p:spPr>
              <a:xfrm>
                <a:off x="5696326" y="3882085"/>
                <a:ext cx="838200" cy="352425"/>
              </a:xfrm>
              <a:custGeom>
                <a:avLst/>
                <a:gdLst>
                  <a:gd name="connsiteX0" fmla="*/ 838200 w 838200"/>
                  <a:gd name="connsiteY0" fmla="*/ 38100 h 352425"/>
                  <a:gd name="connsiteX1" fmla="*/ 800100 w 838200"/>
                  <a:gd name="connsiteY1" fmla="*/ 0 h 352425"/>
                  <a:gd name="connsiteX2" fmla="*/ 780098 w 838200"/>
                  <a:gd name="connsiteY2" fmla="*/ 5715 h 352425"/>
                  <a:gd name="connsiteX3" fmla="*/ 617220 w 838200"/>
                  <a:gd name="connsiteY3" fmla="*/ 99060 h 352425"/>
                  <a:gd name="connsiteX4" fmla="*/ 617220 w 838200"/>
                  <a:gd name="connsiteY4" fmla="*/ 131445 h 352425"/>
                  <a:gd name="connsiteX5" fmla="*/ 540068 w 838200"/>
                  <a:gd name="connsiteY5" fmla="*/ 190500 h 352425"/>
                  <a:gd name="connsiteX6" fmla="*/ 371475 w 838200"/>
                  <a:gd name="connsiteY6" fmla="*/ 190500 h 352425"/>
                  <a:gd name="connsiteX7" fmla="*/ 371475 w 838200"/>
                  <a:gd name="connsiteY7" fmla="*/ 152400 h 352425"/>
                  <a:gd name="connsiteX8" fmla="*/ 542925 w 838200"/>
                  <a:gd name="connsiteY8" fmla="*/ 152400 h 352425"/>
                  <a:gd name="connsiteX9" fmla="*/ 581025 w 838200"/>
                  <a:gd name="connsiteY9" fmla="*/ 114300 h 352425"/>
                  <a:gd name="connsiteX10" fmla="*/ 542925 w 838200"/>
                  <a:gd name="connsiteY10" fmla="*/ 76200 h 352425"/>
                  <a:gd name="connsiteX11" fmla="*/ 314325 w 838200"/>
                  <a:gd name="connsiteY11" fmla="*/ 76200 h 352425"/>
                  <a:gd name="connsiteX12" fmla="*/ 269558 w 838200"/>
                  <a:gd name="connsiteY12" fmla="*/ 88582 h 352425"/>
                  <a:gd name="connsiteX13" fmla="*/ 0 w 838200"/>
                  <a:gd name="connsiteY13" fmla="*/ 219075 h 352425"/>
                  <a:gd name="connsiteX14" fmla="*/ 133350 w 838200"/>
                  <a:gd name="connsiteY14" fmla="*/ 352425 h 352425"/>
                  <a:gd name="connsiteX15" fmla="*/ 361950 w 838200"/>
                  <a:gd name="connsiteY15" fmla="*/ 266700 h 352425"/>
                  <a:gd name="connsiteX16" fmla="*/ 540068 w 838200"/>
                  <a:gd name="connsiteY16" fmla="*/ 266700 h 352425"/>
                  <a:gd name="connsiteX17" fmla="*/ 562928 w 838200"/>
                  <a:gd name="connsiteY17" fmla="*/ 259080 h 352425"/>
                  <a:gd name="connsiteX18" fmla="*/ 824865 w 838200"/>
                  <a:gd name="connsiteY18" fmla="*/ 67627 h 352425"/>
                  <a:gd name="connsiteX19" fmla="*/ 838200 w 838200"/>
                  <a:gd name="connsiteY19" fmla="*/ 3810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352425">
                    <a:moveTo>
                      <a:pt x="838200" y="38100"/>
                    </a:moveTo>
                    <a:cubicBezTo>
                      <a:pt x="838200" y="17145"/>
                      <a:pt x="821055" y="0"/>
                      <a:pt x="800100" y="0"/>
                    </a:cubicBezTo>
                    <a:cubicBezTo>
                      <a:pt x="792480" y="0"/>
                      <a:pt x="785813" y="1905"/>
                      <a:pt x="780098" y="5715"/>
                    </a:cubicBezTo>
                    <a:lnTo>
                      <a:pt x="617220" y="99060"/>
                    </a:lnTo>
                    <a:cubicBezTo>
                      <a:pt x="619125" y="109538"/>
                      <a:pt x="619125" y="120015"/>
                      <a:pt x="617220" y="131445"/>
                    </a:cubicBezTo>
                    <a:cubicBezTo>
                      <a:pt x="609600" y="166688"/>
                      <a:pt x="576263" y="190500"/>
                      <a:pt x="540068" y="190500"/>
                    </a:cubicBezTo>
                    <a:lnTo>
                      <a:pt x="371475" y="190500"/>
                    </a:lnTo>
                    <a:lnTo>
                      <a:pt x="371475" y="152400"/>
                    </a:lnTo>
                    <a:lnTo>
                      <a:pt x="542925" y="152400"/>
                    </a:lnTo>
                    <a:cubicBezTo>
                      <a:pt x="563880" y="152400"/>
                      <a:pt x="581025" y="135255"/>
                      <a:pt x="581025" y="114300"/>
                    </a:cubicBezTo>
                    <a:cubicBezTo>
                      <a:pt x="581025" y="93345"/>
                      <a:pt x="563880" y="76200"/>
                      <a:pt x="542925" y="76200"/>
                    </a:cubicBezTo>
                    <a:cubicBezTo>
                      <a:pt x="542925" y="76200"/>
                      <a:pt x="316230" y="76200"/>
                      <a:pt x="314325" y="76200"/>
                    </a:cubicBezTo>
                    <a:cubicBezTo>
                      <a:pt x="298133" y="76200"/>
                      <a:pt x="282893" y="80963"/>
                      <a:pt x="269558" y="88582"/>
                    </a:cubicBezTo>
                    <a:lnTo>
                      <a:pt x="0" y="219075"/>
                    </a:lnTo>
                    <a:lnTo>
                      <a:pt x="133350" y="352425"/>
                    </a:lnTo>
                    <a:cubicBezTo>
                      <a:pt x="195263" y="290513"/>
                      <a:pt x="275273" y="266700"/>
                      <a:pt x="361950" y="266700"/>
                    </a:cubicBezTo>
                    <a:lnTo>
                      <a:pt x="540068" y="266700"/>
                    </a:lnTo>
                    <a:cubicBezTo>
                      <a:pt x="548640" y="266700"/>
                      <a:pt x="556260" y="263842"/>
                      <a:pt x="562928" y="259080"/>
                    </a:cubicBezTo>
                    <a:lnTo>
                      <a:pt x="824865" y="67627"/>
                    </a:lnTo>
                    <a:cubicBezTo>
                      <a:pt x="832485" y="60007"/>
                      <a:pt x="838200" y="49530"/>
                      <a:pt x="838200" y="3810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7A05BA3-DE38-41A7-A67E-758E7B948BA0}"/>
                  </a:ext>
                </a:extLst>
              </p:cNvPr>
              <p:cNvSpPr/>
              <p:nvPr/>
            </p:nvSpPr>
            <p:spPr>
              <a:xfrm>
                <a:off x="5903962" y="3605888"/>
                <a:ext cx="480135" cy="334998"/>
              </a:xfrm>
              <a:custGeom>
                <a:avLst/>
                <a:gdLst>
                  <a:gd name="connsiteX0" fmla="*/ 478510 w 480135"/>
                  <a:gd name="connsiteY0" fmla="*/ 1625 h 334999"/>
                  <a:gd name="connsiteX1" fmla="*/ 297535 w 480135"/>
                  <a:gd name="connsiteY1" fmla="*/ 49250 h 334999"/>
                  <a:gd name="connsiteX2" fmla="*/ 248005 w 480135"/>
                  <a:gd name="connsiteY2" fmla="*/ 206412 h 334999"/>
                  <a:gd name="connsiteX3" fmla="*/ 199428 w 480135"/>
                  <a:gd name="connsiteY3" fmla="*/ 266420 h 334999"/>
                  <a:gd name="connsiteX4" fmla="*/ 191808 w 480135"/>
                  <a:gd name="connsiteY4" fmla="*/ 254990 h 334999"/>
                  <a:gd name="connsiteX5" fmla="*/ 150850 w 480135"/>
                  <a:gd name="connsiteY5" fmla="*/ 126402 h 334999"/>
                  <a:gd name="connsiteX6" fmla="*/ 1308 w 480135"/>
                  <a:gd name="connsiteY6" fmla="*/ 87350 h 334999"/>
                  <a:gd name="connsiteX7" fmla="*/ 40360 w 480135"/>
                  <a:gd name="connsiteY7" fmla="*/ 236892 h 334999"/>
                  <a:gd name="connsiteX8" fmla="*/ 159423 w 480135"/>
                  <a:gd name="connsiteY8" fmla="*/ 277850 h 334999"/>
                  <a:gd name="connsiteX9" fmla="*/ 180378 w 480135"/>
                  <a:gd name="connsiteY9" fmla="*/ 316902 h 334999"/>
                  <a:gd name="connsiteX10" fmla="*/ 182283 w 480135"/>
                  <a:gd name="connsiteY10" fmla="*/ 335000 h 334999"/>
                  <a:gd name="connsiteX11" fmla="*/ 221335 w 480135"/>
                  <a:gd name="connsiteY11" fmla="*/ 335000 h 334999"/>
                  <a:gd name="connsiteX12" fmla="*/ 232765 w 480135"/>
                  <a:gd name="connsiteY12" fmla="*/ 287375 h 334999"/>
                  <a:gd name="connsiteX13" fmla="*/ 277533 w 480135"/>
                  <a:gd name="connsiteY13" fmla="*/ 234035 h 334999"/>
                  <a:gd name="connsiteX14" fmla="*/ 430885 w 480135"/>
                  <a:gd name="connsiteY14" fmla="*/ 184505 h 334999"/>
                  <a:gd name="connsiteX15" fmla="*/ 478510 w 480135"/>
                  <a:gd name="connsiteY15" fmla="*/ 1625 h 33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0135" h="334999">
                    <a:moveTo>
                      <a:pt x="478510" y="1625"/>
                    </a:moveTo>
                    <a:cubicBezTo>
                      <a:pt x="478510" y="1625"/>
                      <a:pt x="360400" y="-13615"/>
                      <a:pt x="297535" y="49250"/>
                    </a:cubicBezTo>
                    <a:cubicBezTo>
                      <a:pt x="251815" y="94970"/>
                      <a:pt x="247053" y="168312"/>
                      <a:pt x="248005" y="206412"/>
                    </a:cubicBezTo>
                    <a:cubicBezTo>
                      <a:pt x="228003" y="220700"/>
                      <a:pt x="210858" y="241655"/>
                      <a:pt x="199428" y="266420"/>
                    </a:cubicBezTo>
                    <a:cubicBezTo>
                      <a:pt x="196570" y="262610"/>
                      <a:pt x="194665" y="258800"/>
                      <a:pt x="191808" y="254990"/>
                    </a:cubicBezTo>
                    <a:cubicBezTo>
                      <a:pt x="192760" y="223557"/>
                      <a:pt x="187998" y="163550"/>
                      <a:pt x="150850" y="126402"/>
                    </a:cubicBezTo>
                    <a:cubicBezTo>
                      <a:pt x="98463" y="74015"/>
                      <a:pt x="1308" y="87350"/>
                      <a:pt x="1308" y="87350"/>
                    </a:cubicBezTo>
                    <a:cubicBezTo>
                      <a:pt x="1308" y="87350"/>
                      <a:pt x="-11075" y="184505"/>
                      <a:pt x="40360" y="236892"/>
                    </a:cubicBezTo>
                    <a:cubicBezTo>
                      <a:pt x="73698" y="270230"/>
                      <a:pt x="127038" y="276897"/>
                      <a:pt x="159423" y="277850"/>
                    </a:cubicBezTo>
                    <a:cubicBezTo>
                      <a:pt x="168948" y="288327"/>
                      <a:pt x="175615" y="303567"/>
                      <a:pt x="180378" y="316902"/>
                    </a:cubicBezTo>
                    <a:cubicBezTo>
                      <a:pt x="181330" y="319760"/>
                      <a:pt x="182283" y="326427"/>
                      <a:pt x="182283" y="335000"/>
                    </a:cubicBezTo>
                    <a:lnTo>
                      <a:pt x="221335" y="335000"/>
                    </a:lnTo>
                    <a:cubicBezTo>
                      <a:pt x="222288" y="314997"/>
                      <a:pt x="225145" y="303567"/>
                      <a:pt x="232765" y="287375"/>
                    </a:cubicBezTo>
                    <a:cubicBezTo>
                      <a:pt x="242290" y="264515"/>
                      <a:pt x="258483" y="245465"/>
                      <a:pt x="277533" y="234035"/>
                    </a:cubicBezTo>
                    <a:cubicBezTo>
                      <a:pt x="316585" y="234987"/>
                      <a:pt x="387070" y="228320"/>
                      <a:pt x="430885" y="184505"/>
                    </a:cubicBezTo>
                    <a:cubicBezTo>
                      <a:pt x="493750" y="119735"/>
                      <a:pt x="478510" y="1625"/>
                      <a:pt x="478510" y="1625"/>
                    </a:cubicBezTo>
                    <a:close/>
                  </a:path>
                </a:pathLst>
              </a:custGeom>
              <a:grpFill/>
              <a:ln w="9525" cap="flat">
                <a:noFill/>
                <a:prstDash val="solid"/>
                <a:miter/>
              </a:ln>
            </p:spPr>
            <p:txBody>
              <a:bodyPr rtlCol="0" anchor="ctr"/>
              <a:lstStyle/>
              <a:p>
                <a:endParaRPr lang="en-US"/>
              </a:p>
            </p:txBody>
          </p:sp>
        </p:grpSp>
      </p:grpSp>
      <p:grpSp>
        <p:nvGrpSpPr>
          <p:cNvPr id="45" name="Group 44">
            <a:extLst>
              <a:ext uri="{FF2B5EF4-FFF2-40B4-BE49-F238E27FC236}">
                <a16:creationId xmlns:a16="http://schemas.microsoft.com/office/drawing/2014/main" id="{1502281F-C5E4-49AA-9C94-731246B2EF92}"/>
              </a:ext>
            </a:extLst>
          </p:cNvPr>
          <p:cNvGrpSpPr/>
          <p:nvPr/>
        </p:nvGrpSpPr>
        <p:grpSpPr>
          <a:xfrm>
            <a:off x="2149767" y="1601589"/>
            <a:ext cx="8112035" cy="1286607"/>
            <a:chOff x="2149771" y="2198650"/>
            <a:chExt cx="8112035" cy="1286607"/>
          </a:xfrm>
        </p:grpSpPr>
        <p:sp>
          <p:nvSpPr>
            <p:cNvPr id="46" name="!!1">
              <a:extLst>
                <a:ext uri="{FF2B5EF4-FFF2-40B4-BE49-F238E27FC236}">
                  <a16:creationId xmlns:a16="http://schemas.microsoft.com/office/drawing/2014/main" id="{5EA68B50-35E5-405F-81AF-3127A15EE1E6}"/>
                </a:ext>
              </a:extLst>
            </p:cNvPr>
            <p:cNvSpPr/>
            <p:nvPr/>
          </p:nvSpPr>
          <p:spPr>
            <a:xfrm>
              <a:off x="2149771" y="219865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CED3367B-00A6-41CC-8B6B-F4C74BD8C4E9}"/>
                </a:ext>
              </a:extLst>
            </p:cNvPr>
            <p:cNvSpPr/>
            <p:nvPr/>
          </p:nvSpPr>
          <p:spPr>
            <a:xfrm rot="18900000">
              <a:off x="9191027" y="2510340"/>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Professor">
              <a:extLst>
                <a:ext uri="{FF2B5EF4-FFF2-40B4-BE49-F238E27FC236}">
                  <a16:creationId xmlns:a16="http://schemas.microsoft.com/office/drawing/2014/main" id="{9B99F4F9-FF41-4A2E-AD36-317593D14E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341" y="2577737"/>
              <a:ext cx="571345" cy="571345"/>
            </a:xfrm>
            <a:prstGeom prst="rect">
              <a:avLst/>
            </a:prstGeom>
          </p:spPr>
        </p:pic>
      </p:grpSp>
      <p:sp>
        <p:nvSpPr>
          <p:cNvPr id="49" name="Frame 48">
            <a:extLst>
              <a:ext uri="{FF2B5EF4-FFF2-40B4-BE49-F238E27FC236}">
                <a16:creationId xmlns:a16="http://schemas.microsoft.com/office/drawing/2014/main" id="{3213D5C7-FE84-4482-A499-EF90C09361EE}"/>
              </a:ext>
            </a:extLst>
          </p:cNvPr>
          <p:cNvSpPr/>
          <p:nvPr/>
        </p:nvSpPr>
        <p:spPr>
          <a:xfrm>
            <a:off x="391886" y="322217"/>
            <a:ext cx="11295017" cy="6191794"/>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100">
            <a:extLst>
              <a:ext uri="{FF2B5EF4-FFF2-40B4-BE49-F238E27FC236}">
                <a16:creationId xmlns:a16="http://schemas.microsoft.com/office/drawing/2014/main" id="{9FBEBF06-267A-4E0E-8421-78A3AEC07695}"/>
              </a:ext>
            </a:extLst>
          </p:cNvPr>
          <p:cNvSpPr/>
          <p:nvPr/>
        </p:nvSpPr>
        <p:spPr>
          <a:xfrm>
            <a:off x="2860765" y="0"/>
            <a:ext cx="6470470" cy="1211035"/>
          </a:xfrm>
          <a:prstGeom prst="roundRect">
            <a:avLst>
              <a:gd name="adj" fmla="val 14045"/>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Times New Roman" panose="02020603050405020304" pitchFamily="18" charset="0"/>
                <a:cs typeface="Times New Roman" panose="02020603050405020304" pitchFamily="18" charset="0"/>
              </a:rPr>
              <a:t>SINH VIÊN VỚI MẠNG XÃ HỘI</a:t>
            </a:r>
          </a:p>
        </p:txBody>
      </p:sp>
      <p:sp>
        <p:nvSpPr>
          <p:cNvPr id="51" name="!!20">
            <a:extLst>
              <a:ext uri="{FF2B5EF4-FFF2-40B4-BE49-F238E27FC236}">
                <a16:creationId xmlns:a16="http://schemas.microsoft.com/office/drawing/2014/main" id="{4A17AD9B-D9DA-4508-BB7F-F7A657F04A25}"/>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74A7"/>
              </a:solidFill>
            </a:endParaRPr>
          </a:p>
        </p:txBody>
      </p:sp>
      <p:grpSp>
        <p:nvGrpSpPr>
          <p:cNvPr id="52" name="Group 51">
            <a:extLst>
              <a:ext uri="{FF2B5EF4-FFF2-40B4-BE49-F238E27FC236}">
                <a16:creationId xmlns:a16="http://schemas.microsoft.com/office/drawing/2014/main" id="{33F77481-2170-4835-BC71-C6109AC502EC}"/>
              </a:ext>
            </a:extLst>
          </p:cNvPr>
          <p:cNvGrpSpPr/>
          <p:nvPr/>
        </p:nvGrpSpPr>
        <p:grpSpPr>
          <a:xfrm>
            <a:off x="2149766" y="3246155"/>
            <a:ext cx="8112035" cy="1286607"/>
            <a:chOff x="2149771" y="2617407"/>
            <a:chExt cx="8112035" cy="1286607"/>
          </a:xfrm>
        </p:grpSpPr>
        <p:sp>
          <p:nvSpPr>
            <p:cNvPr id="53" name="!!2">
              <a:extLst>
                <a:ext uri="{FF2B5EF4-FFF2-40B4-BE49-F238E27FC236}">
                  <a16:creationId xmlns:a16="http://schemas.microsoft.com/office/drawing/2014/main" id="{7DD13AC6-1E35-4081-9DF3-936BE50CB838}"/>
                </a:ext>
              </a:extLst>
            </p:cNvPr>
            <p:cNvSpPr/>
            <p:nvPr/>
          </p:nvSpPr>
          <p:spPr>
            <a:xfrm>
              <a:off x="2149771" y="2617407"/>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F0397740-7FA5-40A4-94A6-55C2A671C2C0}"/>
                </a:ext>
              </a:extLst>
            </p:cNvPr>
            <p:cNvSpPr/>
            <p:nvPr/>
          </p:nvSpPr>
          <p:spPr>
            <a:xfrm rot="18900000">
              <a:off x="9219684" y="2902834"/>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Graphic 54" descr="Social network with solid fill">
            <a:extLst>
              <a:ext uri="{FF2B5EF4-FFF2-40B4-BE49-F238E27FC236}">
                <a16:creationId xmlns:a16="http://schemas.microsoft.com/office/drawing/2014/main" id="{D0F44A50-2F38-4E2D-8A4F-59EEBE9BD9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8610" y="3596223"/>
            <a:ext cx="571345" cy="571345"/>
          </a:xfrm>
          <a:prstGeom prst="rect">
            <a:avLst/>
          </a:prstGeom>
        </p:spPr>
      </p:pic>
      <p:sp>
        <p:nvSpPr>
          <p:cNvPr id="56" name="!!1">
            <a:extLst>
              <a:ext uri="{FF2B5EF4-FFF2-40B4-BE49-F238E27FC236}">
                <a16:creationId xmlns:a16="http://schemas.microsoft.com/office/drawing/2014/main" id="{A315093A-296C-42AA-BFA9-CD77095BFAC2}"/>
              </a:ext>
            </a:extLst>
          </p:cNvPr>
          <p:cNvSpPr txBox="1"/>
          <p:nvPr/>
        </p:nvSpPr>
        <p:spPr>
          <a:xfrm>
            <a:off x="2642616" y="190569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57" name="TextBox 56">
            <a:extLst>
              <a:ext uri="{FF2B5EF4-FFF2-40B4-BE49-F238E27FC236}">
                <a16:creationId xmlns:a16="http://schemas.microsoft.com/office/drawing/2014/main" id="{181C38CC-ADFB-439B-A413-FBF27B377A8E}"/>
              </a:ext>
            </a:extLst>
          </p:cNvPr>
          <p:cNvSpPr txBox="1"/>
          <p:nvPr/>
        </p:nvSpPr>
        <p:spPr>
          <a:xfrm>
            <a:off x="2642616" y="3565467"/>
            <a:ext cx="3801041"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 Nội dung chính</a:t>
            </a:r>
          </a:p>
        </p:txBody>
      </p:sp>
      <p:sp>
        <p:nvSpPr>
          <p:cNvPr id="58" name="TextBox 57">
            <a:extLst>
              <a:ext uri="{FF2B5EF4-FFF2-40B4-BE49-F238E27FC236}">
                <a16:creationId xmlns:a16="http://schemas.microsoft.com/office/drawing/2014/main" id="{00F973EC-880A-44C8-BB34-E824BE2B7FB4}"/>
              </a:ext>
            </a:extLst>
          </p:cNvPr>
          <p:cNvSpPr txBox="1"/>
          <p:nvPr/>
        </p:nvSpPr>
        <p:spPr>
          <a:xfrm>
            <a:off x="2642616" y="5129789"/>
            <a:ext cx="2916183"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III. Giải pháp</a:t>
            </a:r>
          </a:p>
        </p:txBody>
      </p:sp>
    </p:spTree>
    <p:extLst>
      <p:ext uri="{BB962C8B-B14F-4D97-AF65-F5344CB8AC3E}">
        <p14:creationId xmlns:p14="http://schemas.microsoft.com/office/powerpoint/2010/main" val="812212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6" grpId="0"/>
      <p:bldP spid="57"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0">
            <a:extLst>
              <a:ext uri="{FF2B5EF4-FFF2-40B4-BE49-F238E27FC236}">
                <a16:creationId xmlns:a16="http://schemas.microsoft.com/office/drawing/2014/main" id="{9A3FAF8A-1A45-4CC1-9C86-EE24F7580068}"/>
              </a:ext>
            </a:extLst>
          </p:cNvPr>
          <p:cNvSpPr/>
          <p:nvPr/>
        </p:nvSpPr>
        <p:spPr>
          <a:xfrm rot="16200000">
            <a:off x="5329646" y="-4355"/>
            <a:ext cx="6862354" cy="6862354"/>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3" name="Frame 12">
            <a:extLst>
              <a:ext uri="{FF2B5EF4-FFF2-40B4-BE49-F238E27FC236}">
                <a16:creationId xmlns:a16="http://schemas.microsoft.com/office/drawing/2014/main" id="{27B6010B-9F92-4C7C-A3CC-BF680812440E}"/>
              </a:ext>
            </a:extLst>
          </p:cNvPr>
          <p:cNvSpPr/>
          <p:nvPr/>
        </p:nvSpPr>
        <p:spPr>
          <a:xfrm>
            <a:off x="8582025" y="322217"/>
            <a:ext cx="3104878" cy="6191794"/>
          </a:xfrm>
          <a:prstGeom prst="frame">
            <a:avLst>
              <a:gd name="adj1" fmla="val 3188"/>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panose="020B0604020202020204" pitchFamily="34" charset="0"/>
            </a:endParaRPr>
          </a:p>
        </p:txBody>
      </p:sp>
      <p:sp>
        <p:nvSpPr>
          <p:cNvPr id="7" name="Rectangle: Rounded Corners 6">
            <a:extLst>
              <a:ext uri="{FF2B5EF4-FFF2-40B4-BE49-F238E27FC236}">
                <a16:creationId xmlns:a16="http://schemas.microsoft.com/office/drawing/2014/main" id="{83DFDF48-653C-434A-A6AC-998482326F95}"/>
              </a:ext>
            </a:extLst>
          </p:cNvPr>
          <p:cNvSpPr/>
          <p:nvPr/>
        </p:nvSpPr>
        <p:spPr>
          <a:xfrm rot="18900000">
            <a:off x="7228116" y="3744255"/>
            <a:ext cx="1532709" cy="1532709"/>
          </a:xfrm>
          <a:prstGeom prst="roundRect">
            <a:avLst>
              <a:gd name="adj" fmla="val 22601"/>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2">
            <a:extLst>
              <a:ext uri="{FF2B5EF4-FFF2-40B4-BE49-F238E27FC236}">
                <a16:creationId xmlns:a16="http://schemas.microsoft.com/office/drawing/2014/main" id="{17C4B801-B453-4E05-9BF2-E78B816102EB}"/>
              </a:ext>
            </a:extLst>
          </p:cNvPr>
          <p:cNvSpPr/>
          <p:nvPr/>
        </p:nvSpPr>
        <p:spPr>
          <a:xfrm rot="2700000">
            <a:off x="6775269" y="1949928"/>
            <a:ext cx="2438400" cy="2438400"/>
          </a:xfrm>
          <a:prstGeom prst="rect">
            <a:avLst/>
          </a:prstGeom>
          <a:blipFill dpi="0" rotWithShape="0">
            <a:blip r:embed="rId2"/>
            <a:srcRect/>
            <a:stretch>
              <a:fillRect l="-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9" name="Rectangle 8">
            <a:extLst>
              <a:ext uri="{FF2B5EF4-FFF2-40B4-BE49-F238E27FC236}">
                <a16:creationId xmlns:a16="http://schemas.microsoft.com/office/drawing/2014/main" id="{78CDAF4A-FEB3-422F-8E7B-F6BB492ECF79}"/>
              </a:ext>
            </a:extLst>
          </p:cNvPr>
          <p:cNvSpPr/>
          <p:nvPr/>
        </p:nvSpPr>
        <p:spPr>
          <a:xfrm rot="2700000">
            <a:off x="7656331" y="1142593"/>
            <a:ext cx="676275" cy="676275"/>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1" name="Group 32">
            <a:extLst>
              <a:ext uri="{FF2B5EF4-FFF2-40B4-BE49-F238E27FC236}">
                <a16:creationId xmlns:a16="http://schemas.microsoft.com/office/drawing/2014/main" id="{0D2CA312-AB2F-4262-B527-30DA0EF5E327}"/>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17" name="Group 16">
            <a:extLst>
              <a:ext uri="{FF2B5EF4-FFF2-40B4-BE49-F238E27FC236}">
                <a16:creationId xmlns:a16="http://schemas.microsoft.com/office/drawing/2014/main" id="{3DDB9C45-1CB7-46FE-A6FF-738AC6994747}"/>
              </a:ext>
            </a:extLst>
          </p:cNvPr>
          <p:cNvGrpSpPr/>
          <p:nvPr/>
        </p:nvGrpSpPr>
        <p:grpSpPr>
          <a:xfrm>
            <a:off x="0" y="0"/>
            <a:ext cx="1057275" cy="1028699"/>
            <a:chOff x="0" y="0"/>
            <a:chExt cx="1057275" cy="1028699"/>
          </a:xfrm>
        </p:grpSpPr>
        <p:sp>
          <p:nvSpPr>
            <p:cNvPr id="18" name="Right Triangle 17">
              <a:extLst>
                <a:ext uri="{FF2B5EF4-FFF2-40B4-BE49-F238E27FC236}">
                  <a16:creationId xmlns:a16="http://schemas.microsoft.com/office/drawing/2014/main" id="{36C679F9-069A-46E1-8DCB-27E53449A84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9" name="Right Triangle 18">
              <a:extLst>
                <a:ext uri="{FF2B5EF4-FFF2-40B4-BE49-F238E27FC236}">
                  <a16:creationId xmlns:a16="http://schemas.microsoft.com/office/drawing/2014/main" id="{9C8928AD-DAA3-4E68-AB66-6BB3773F47FB}"/>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2" name="!!1">
            <a:extLst>
              <a:ext uri="{FF2B5EF4-FFF2-40B4-BE49-F238E27FC236}">
                <a16:creationId xmlns:a16="http://schemas.microsoft.com/office/drawing/2014/main" id="{DB4D1F71-92FA-4E55-8FF3-81295F33349E}"/>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4" name="TextBox 3">
            <a:extLst>
              <a:ext uri="{FF2B5EF4-FFF2-40B4-BE49-F238E27FC236}">
                <a16:creationId xmlns:a16="http://schemas.microsoft.com/office/drawing/2014/main" id="{F03D85A3-A33E-452D-A09F-335FA0F56369}"/>
              </a:ext>
            </a:extLst>
          </p:cNvPr>
          <p:cNvSpPr txBox="1"/>
          <p:nvPr/>
        </p:nvSpPr>
        <p:spPr>
          <a:xfrm>
            <a:off x="860168" y="1861137"/>
            <a:ext cx="3629520" cy="461665"/>
          </a:xfrm>
          <a:prstGeom prst="rect">
            <a:avLst/>
          </a:prstGeom>
          <a:noFill/>
        </p:spPr>
        <p:txBody>
          <a:bodyPr wrap="none" rtlCol="0">
            <a:spAutoFit/>
          </a:bodyPr>
          <a:lstStyle/>
          <a:p>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1. Khái niệm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46A0219A-78DF-4FDE-9A0E-AB105B412EFD}"/>
              </a:ext>
            </a:extLst>
          </p:cNvPr>
          <p:cNvSpPr txBox="1"/>
          <p:nvPr/>
        </p:nvSpPr>
        <p:spPr>
          <a:xfrm>
            <a:off x="860168" y="2639076"/>
            <a:ext cx="5214841" cy="2554545"/>
          </a:xfrm>
          <a:prstGeom prst="rect">
            <a:avLst/>
          </a:prstGeom>
          <a:noFill/>
        </p:spPr>
        <p:txBody>
          <a:bodyPr wrap="square" rtlCol="0">
            <a:spAutoFit/>
          </a:bodyPr>
          <a:lstStyle/>
          <a:p>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 tổng hợp trên Wikipedia, mạng xã hội với cách gọi đầy đủ là “ dịch vụ mạng xã hội“ (tiếng Anh: Sosial Networking Service - SNS</a:t>
            </a:r>
            <a:r>
              <a:rPr lang="en-US" sz="2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là nền tảng trực tuyến nơi mọi người dùng để xây dựng các mối quan hệ với người khác có chung tính cách, nghề nghiệp, công việc, trình độ,… hay có mối quan hệ ngoài đời thực.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p>
        </p:txBody>
      </p:sp>
    </p:spTree>
    <p:extLst>
      <p:ext uri="{BB962C8B-B14F-4D97-AF65-F5344CB8AC3E}">
        <p14:creationId xmlns:p14="http://schemas.microsoft.com/office/powerpoint/2010/main" val="131155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a:extLst>
              <a:ext uri="{FF2B5EF4-FFF2-40B4-BE49-F238E27FC236}">
                <a16:creationId xmlns:a16="http://schemas.microsoft.com/office/drawing/2014/main" id="{4545A218-A056-42FC-97E9-D90FEA50C107}"/>
              </a:ext>
            </a:extLst>
          </p:cNvPr>
          <p:cNvSpPr/>
          <p:nvPr/>
        </p:nvSpPr>
        <p:spPr>
          <a:xfrm rot="2700000">
            <a:off x="8026619" y="1909213"/>
            <a:ext cx="3039575" cy="3039575"/>
          </a:xfrm>
          <a:prstGeom prst="roundRect">
            <a:avLst/>
          </a:prstGeom>
          <a:blipFill dpi="0" rotWithShape="0">
            <a:blip r:embed="rId2"/>
            <a:srcRect/>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1012290" y="4627237"/>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1214697" y="4127176"/>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7660881" y="642872"/>
            <a:ext cx="1273652" cy="127365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8" name="Rectangle 7">
            <a:extLst>
              <a:ext uri="{FF2B5EF4-FFF2-40B4-BE49-F238E27FC236}">
                <a16:creationId xmlns:a16="http://schemas.microsoft.com/office/drawing/2014/main" id="{1662D6E4-B9A6-4F3C-92E8-3B7B568F5503}"/>
              </a:ext>
            </a:extLst>
          </p:cNvPr>
          <p:cNvSpPr/>
          <p:nvPr/>
        </p:nvSpPr>
        <p:spPr>
          <a:xfrm rot="2700000">
            <a:off x="7147522" y="2180306"/>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9" name="Rectangle 8">
            <a:extLst>
              <a:ext uri="{FF2B5EF4-FFF2-40B4-BE49-F238E27FC236}">
                <a16:creationId xmlns:a16="http://schemas.microsoft.com/office/drawing/2014/main" id="{09EBA348-FDD9-4233-AF5C-F547D8DE93D0}"/>
              </a:ext>
            </a:extLst>
          </p:cNvPr>
          <p:cNvSpPr/>
          <p:nvPr/>
        </p:nvSpPr>
        <p:spPr>
          <a:xfrm rot="2700000">
            <a:off x="8454831" y="4956194"/>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0" name="Rectangle 9">
            <a:extLst>
              <a:ext uri="{FF2B5EF4-FFF2-40B4-BE49-F238E27FC236}">
                <a16:creationId xmlns:a16="http://schemas.microsoft.com/office/drawing/2014/main" id="{E8B430BA-BF88-407B-B261-4E03A02E4F75}"/>
              </a:ext>
            </a:extLst>
          </p:cNvPr>
          <p:cNvSpPr/>
          <p:nvPr/>
        </p:nvSpPr>
        <p:spPr>
          <a:xfrm rot="2700000">
            <a:off x="7865123" y="4364861"/>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1" name="Rectangle 10">
            <a:extLst>
              <a:ext uri="{FF2B5EF4-FFF2-40B4-BE49-F238E27FC236}">
                <a16:creationId xmlns:a16="http://schemas.microsoft.com/office/drawing/2014/main" id="{21BE9163-0E70-46B3-8ED4-191CF5DB3A43}"/>
              </a:ext>
            </a:extLst>
          </p:cNvPr>
          <p:cNvSpPr/>
          <p:nvPr/>
        </p:nvSpPr>
        <p:spPr>
          <a:xfrm rot="2700000">
            <a:off x="7318971" y="3807448"/>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2" name="Rectangle 11">
            <a:extLst>
              <a:ext uri="{FF2B5EF4-FFF2-40B4-BE49-F238E27FC236}">
                <a16:creationId xmlns:a16="http://schemas.microsoft.com/office/drawing/2014/main" id="{6AF0BA74-7DEC-497C-8E1A-F23E4375EF39}"/>
              </a:ext>
            </a:extLst>
          </p:cNvPr>
          <p:cNvSpPr/>
          <p:nvPr/>
        </p:nvSpPr>
        <p:spPr>
          <a:xfrm rot="2700000">
            <a:off x="10210185" y="5166636"/>
            <a:ext cx="449793" cy="44979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28" name="Graphic 22" descr="Group of men">
            <a:extLst>
              <a:ext uri="{FF2B5EF4-FFF2-40B4-BE49-F238E27FC236}">
                <a16:creationId xmlns:a16="http://schemas.microsoft.com/office/drawing/2014/main" id="{1A545E48-8C4E-47B6-AD47-E8DB48972E86}"/>
              </a:ext>
            </a:extLst>
          </p:cNvPr>
          <p:cNvGrpSpPr/>
          <p:nvPr/>
        </p:nvGrpSpPr>
        <p:grpSpPr>
          <a:xfrm>
            <a:off x="7910306" y="4446543"/>
            <a:ext cx="562488" cy="508757"/>
            <a:chOff x="9211613" y="537933"/>
            <a:chExt cx="817203" cy="739140"/>
          </a:xfrm>
          <a:solidFill>
            <a:schemeClr val="bg1"/>
          </a:solidFill>
        </p:grpSpPr>
        <p:sp>
          <p:nvSpPr>
            <p:cNvPr id="29" name="Freeform: Shape 28">
              <a:extLst>
                <a:ext uri="{FF2B5EF4-FFF2-40B4-BE49-F238E27FC236}">
                  <a16:creationId xmlns:a16="http://schemas.microsoft.com/office/drawing/2014/main" id="{58770889-0124-4543-8B7F-2ED59F852203}"/>
                </a:ext>
              </a:extLst>
            </p:cNvPr>
            <p:cNvSpPr/>
            <p:nvPr/>
          </p:nvSpPr>
          <p:spPr>
            <a:xfrm>
              <a:off x="9791700"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0" name="Freeform: Shape 29">
              <a:extLst>
                <a:ext uri="{FF2B5EF4-FFF2-40B4-BE49-F238E27FC236}">
                  <a16:creationId xmlns:a16="http://schemas.microsoft.com/office/drawing/2014/main" id="{93D98B78-B120-418E-926E-1CE261862B19}"/>
                </a:ext>
              </a:extLst>
            </p:cNvPr>
            <p:cNvSpPr/>
            <p:nvPr/>
          </p:nvSpPr>
          <p:spPr>
            <a:xfrm>
              <a:off x="9315450"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1" name="Freeform: Shape 30">
              <a:extLst>
                <a:ext uri="{FF2B5EF4-FFF2-40B4-BE49-F238E27FC236}">
                  <a16:creationId xmlns:a16="http://schemas.microsoft.com/office/drawing/2014/main" id="{FD143BD2-705B-4D8E-840C-1BB096DF7B99}"/>
                </a:ext>
              </a:extLst>
            </p:cNvPr>
            <p:cNvSpPr/>
            <p:nvPr/>
          </p:nvSpPr>
          <p:spPr>
            <a:xfrm>
              <a:off x="9553575"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2" name="Freeform: Shape 31">
              <a:extLst>
                <a:ext uri="{FF2B5EF4-FFF2-40B4-BE49-F238E27FC236}">
                  <a16:creationId xmlns:a16="http://schemas.microsoft.com/office/drawing/2014/main" id="{6349A05C-26CD-4353-B8B7-0C4C46AE41A5}"/>
                </a:ext>
              </a:extLst>
            </p:cNvPr>
            <p:cNvSpPr/>
            <p:nvPr/>
          </p:nvSpPr>
          <p:spPr>
            <a:xfrm>
              <a:off x="9451643" y="691285"/>
              <a:ext cx="339060" cy="585787"/>
            </a:xfrm>
            <a:custGeom>
              <a:avLst/>
              <a:gdLst>
                <a:gd name="connsiteX0" fmla="*/ 338151 w 339060"/>
                <a:gd name="connsiteY0" fmla="*/ 223838 h 585787"/>
                <a:gd name="connsiteX1" fmla="*/ 295289 w 339060"/>
                <a:gd name="connsiteY1" fmla="*/ 65723 h 585787"/>
                <a:gd name="connsiteX2" fmla="*/ 286716 w 339060"/>
                <a:gd name="connsiteY2" fmla="*/ 50483 h 585787"/>
                <a:gd name="connsiteX3" fmla="*/ 220994 w 339060"/>
                <a:gd name="connsiteY3" fmla="*/ 8573 h 585787"/>
                <a:gd name="connsiteX4" fmla="*/ 169559 w 339060"/>
                <a:gd name="connsiteY4" fmla="*/ 0 h 585787"/>
                <a:gd name="connsiteX5" fmla="*/ 118124 w 339060"/>
                <a:gd name="connsiteY5" fmla="*/ 8573 h 585787"/>
                <a:gd name="connsiteX6" fmla="*/ 52401 w 339060"/>
                <a:gd name="connsiteY6" fmla="*/ 50483 h 585787"/>
                <a:gd name="connsiteX7" fmla="*/ 43829 w 339060"/>
                <a:gd name="connsiteY7" fmla="*/ 65723 h 585787"/>
                <a:gd name="connsiteX8" fmla="*/ 966 w 339060"/>
                <a:gd name="connsiteY8" fmla="*/ 223838 h 585787"/>
                <a:gd name="connsiteX9" fmla="*/ 20969 w 339060"/>
                <a:gd name="connsiteY9" fmla="*/ 260033 h 585787"/>
                <a:gd name="connsiteX10" fmla="*/ 28589 w 339060"/>
                <a:gd name="connsiteY10" fmla="*/ 260985 h 585787"/>
                <a:gd name="connsiteX11" fmla="*/ 56211 w 339060"/>
                <a:gd name="connsiteY11" fmla="*/ 240030 h 585787"/>
                <a:gd name="connsiteX12" fmla="*/ 94311 w 339060"/>
                <a:gd name="connsiteY12" fmla="*/ 100965 h 585787"/>
                <a:gd name="connsiteX13" fmla="*/ 94311 w 339060"/>
                <a:gd name="connsiteY13" fmla="*/ 585788 h 585787"/>
                <a:gd name="connsiteX14" fmla="*/ 151461 w 339060"/>
                <a:gd name="connsiteY14" fmla="*/ 585788 h 585787"/>
                <a:gd name="connsiteX15" fmla="*/ 151461 w 339060"/>
                <a:gd name="connsiteY15" fmla="*/ 313373 h 585787"/>
                <a:gd name="connsiteX16" fmla="*/ 189561 w 339060"/>
                <a:gd name="connsiteY16" fmla="*/ 313373 h 585787"/>
                <a:gd name="connsiteX17" fmla="*/ 189561 w 339060"/>
                <a:gd name="connsiteY17" fmla="*/ 584835 h 585787"/>
                <a:gd name="connsiteX18" fmla="*/ 246711 w 339060"/>
                <a:gd name="connsiteY18" fmla="*/ 584835 h 585787"/>
                <a:gd name="connsiteX19" fmla="*/ 246711 w 339060"/>
                <a:gd name="connsiteY19" fmla="*/ 100965 h 585787"/>
                <a:gd name="connsiteX20" fmla="*/ 284811 w 339060"/>
                <a:gd name="connsiteY20" fmla="*/ 240030 h 585787"/>
                <a:gd name="connsiteX21" fmla="*/ 312434 w 339060"/>
                <a:gd name="connsiteY21" fmla="*/ 260985 h 585787"/>
                <a:gd name="connsiteX22" fmla="*/ 320054 w 339060"/>
                <a:gd name="connsiteY22" fmla="*/ 260033 h 585787"/>
                <a:gd name="connsiteX23" fmla="*/ 338151 w 339060"/>
                <a:gd name="connsiteY23" fmla="*/ 22383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060" h="585787">
                  <a:moveTo>
                    <a:pt x="338151" y="223838"/>
                  </a:moveTo>
                  <a:lnTo>
                    <a:pt x="295289" y="65723"/>
                  </a:lnTo>
                  <a:cubicBezTo>
                    <a:pt x="293384" y="60008"/>
                    <a:pt x="290526" y="54293"/>
                    <a:pt x="286716" y="50483"/>
                  </a:cubicBezTo>
                  <a:cubicBezTo>
                    <a:pt x="268619" y="31433"/>
                    <a:pt x="245759" y="17145"/>
                    <a:pt x="220994" y="8573"/>
                  </a:cubicBezTo>
                  <a:cubicBezTo>
                    <a:pt x="204801" y="2858"/>
                    <a:pt x="187656" y="0"/>
                    <a:pt x="169559" y="0"/>
                  </a:cubicBezTo>
                  <a:cubicBezTo>
                    <a:pt x="151461" y="0"/>
                    <a:pt x="134316" y="2858"/>
                    <a:pt x="118124" y="8573"/>
                  </a:cubicBezTo>
                  <a:cubicBezTo>
                    <a:pt x="92406" y="17145"/>
                    <a:pt x="70499" y="31433"/>
                    <a:pt x="52401" y="50483"/>
                  </a:cubicBezTo>
                  <a:cubicBezTo>
                    <a:pt x="48591" y="55245"/>
                    <a:pt x="45734" y="60008"/>
                    <a:pt x="43829" y="65723"/>
                  </a:cubicBezTo>
                  <a:lnTo>
                    <a:pt x="966" y="223838"/>
                  </a:lnTo>
                  <a:cubicBezTo>
                    <a:pt x="-2844" y="239078"/>
                    <a:pt x="4776" y="256223"/>
                    <a:pt x="20969" y="260033"/>
                  </a:cubicBezTo>
                  <a:cubicBezTo>
                    <a:pt x="23826" y="260985"/>
                    <a:pt x="25731" y="260985"/>
                    <a:pt x="28589" y="260985"/>
                  </a:cubicBezTo>
                  <a:cubicBezTo>
                    <a:pt x="40971" y="260985"/>
                    <a:pt x="52401" y="252413"/>
                    <a:pt x="56211" y="240030"/>
                  </a:cubicBezTo>
                  <a:lnTo>
                    <a:pt x="94311" y="100965"/>
                  </a:lnTo>
                  <a:lnTo>
                    <a:pt x="94311" y="585788"/>
                  </a:lnTo>
                  <a:lnTo>
                    <a:pt x="151461" y="585788"/>
                  </a:lnTo>
                  <a:lnTo>
                    <a:pt x="151461" y="313373"/>
                  </a:lnTo>
                  <a:lnTo>
                    <a:pt x="189561" y="313373"/>
                  </a:lnTo>
                  <a:lnTo>
                    <a:pt x="189561" y="584835"/>
                  </a:lnTo>
                  <a:lnTo>
                    <a:pt x="246711" y="584835"/>
                  </a:lnTo>
                  <a:lnTo>
                    <a:pt x="246711" y="100965"/>
                  </a:lnTo>
                  <a:lnTo>
                    <a:pt x="284811" y="240030"/>
                  </a:lnTo>
                  <a:cubicBezTo>
                    <a:pt x="288621" y="252413"/>
                    <a:pt x="300051" y="260985"/>
                    <a:pt x="312434" y="260985"/>
                  </a:cubicBezTo>
                  <a:cubicBezTo>
                    <a:pt x="315291" y="260985"/>
                    <a:pt x="317196" y="260985"/>
                    <a:pt x="320054" y="260033"/>
                  </a:cubicBezTo>
                  <a:cubicBezTo>
                    <a:pt x="333389" y="256223"/>
                    <a:pt x="341961" y="239078"/>
                    <a:pt x="338151" y="223838"/>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3" name="Freeform: Shape 32">
              <a:extLst>
                <a:ext uri="{FF2B5EF4-FFF2-40B4-BE49-F238E27FC236}">
                  <a16:creationId xmlns:a16="http://schemas.microsoft.com/office/drawing/2014/main" id="{04FC2EA1-87E6-47C2-89FF-8C4455ACDA0E}"/>
                </a:ext>
              </a:extLst>
            </p:cNvPr>
            <p:cNvSpPr/>
            <p:nvPr/>
          </p:nvSpPr>
          <p:spPr>
            <a:xfrm>
              <a:off x="9211613" y="690333"/>
              <a:ext cx="275286" cy="586740"/>
            </a:xfrm>
            <a:custGeom>
              <a:avLst/>
              <a:gdLst>
                <a:gd name="connsiteX0" fmla="*/ 220994 w 275286"/>
                <a:gd name="connsiteY0" fmla="*/ 220027 h 586740"/>
                <a:gd name="connsiteX1" fmla="*/ 263856 w 275286"/>
                <a:gd name="connsiteY1" fmla="*/ 61913 h 586740"/>
                <a:gd name="connsiteX2" fmla="*/ 275286 w 275286"/>
                <a:gd name="connsiteY2" fmla="*/ 39052 h 586740"/>
                <a:gd name="connsiteX3" fmla="*/ 220994 w 275286"/>
                <a:gd name="connsiteY3" fmla="*/ 8572 h 586740"/>
                <a:gd name="connsiteX4" fmla="*/ 169559 w 275286"/>
                <a:gd name="connsiteY4" fmla="*/ 0 h 586740"/>
                <a:gd name="connsiteX5" fmla="*/ 118124 w 275286"/>
                <a:gd name="connsiteY5" fmla="*/ 8572 h 586740"/>
                <a:gd name="connsiteX6" fmla="*/ 52401 w 275286"/>
                <a:gd name="connsiteY6" fmla="*/ 50482 h 586740"/>
                <a:gd name="connsiteX7" fmla="*/ 43829 w 275286"/>
                <a:gd name="connsiteY7" fmla="*/ 65722 h 586740"/>
                <a:gd name="connsiteX8" fmla="*/ 966 w 275286"/>
                <a:gd name="connsiteY8" fmla="*/ 224790 h 586740"/>
                <a:gd name="connsiteX9" fmla="*/ 20969 w 275286"/>
                <a:gd name="connsiteY9" fmla="*/ 260985 h 586740"/>
                <a:gd name="connsiteX10" fmla="*/ 28589 w 275286"/>
                <a:gd name="connsiteY10" fmla="*/ 261938 h 586740"/>
                <a:gd name="connsiteX11" fmla="*/ 56211 w 275286"/>
                <a:gd name="connsiteY11" fmla="*/ 240983 h 586740"/>
                <a:gd name="connsiteX12" fmla="*/ 94311 w 275286"/>
                <a:gd name="connsiteY12" fmla="*/ 101918 h 586740"/>
                <a:gd name="connsiteX13" fmla="*/ 94311 w 275286"/>
                <a:gd name="connsiteY13" fmla="*/ 586740 h 586740"/>
                <a:gd name="connsiteX14" fmla="*/ 151461 w 275286"/>
                <a:gd name="connsiteY14" fmla="*/ 586740 h 586740"/>
                <a:gd name="connsiteX15" fmla="*/ 151461 w 275286"/>
                <a:gd name="connsiteY15" fmla="*/ 314325 h 586740"/>
                <a:gd name="connsiteX16" fmla="*/ 189561 w 275286"/>
                <a:gd name="connsiteY16" fmla="*/ 314325 h 586740"/>
                <a:gd name="connsiteX17" fmla="*/ 189561 w 275286"/>
                <a:gd name="connsiteY17" fmla="*/ 585787 h 586740"/>
                <a:gd name="connsiteX18" fmla="*/ 246711 w 275286"/>
                <a:gd name="connsiteY18" fmla="*/ 585787 h 586740"/>
                <a:gd name="connsiteX19" fmla="*/ 246711 w 275286"/>
                <a:gd name="connsiteY19" fmla="*/ 277178 h 586740"/>
                <a:gd name="connsiteX20" fmla="*/ 220994 w 275286"/>
                <a:gd name="connsiteY20" fmla="*/ 220027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286" h="586740">
                  <a:moveTo>
                    <a:pt x="220994" y="220027"/>
                  </a:moveTo>
                  <a:lnTo>
                    <a:pt x="263856" y="61913"/>
                  </a:lnTo>
                  <a:cubicBezTo>
                    <a:pt x="265761" y="53340"/>
                    <a:pt x="270524" y="45720"/>
                    <a:pt x="275286" y="39052"/>
                  </a:cubicBezTo>
                  <a:cubicBezTo>
                    <a:pt x="260046" y="25717"/>
                    <a:pt x="240996" y="15240"/>
                    <a:pt x="220994" y="8572"/>
                  </a:cubicBezTo>
                  <a:cubicBezTo>
                    <a:pt x="204801" y="2857"/>
                    <a:pt x="187656" y="0"/>
                    <a:pt x="169559" y="0"/>
                  </a:cubicBezTo>
                  <a:cubicBezTo>
                    <a:pt x="151461" y="0"/>
                    <a:pt x="134316" y="2857"/>
                    <a:pt x="118124" y="8572"/>
                  </a:cubicBezTo>
                  <a:cubicBezTo>
                    <a:pt x="92406" y="17145"/>
                    <a:pt x="70499" y="31432"/>
                    <a:pt x="52401" y="50482"/>
                  </a:cubicBezTo>
                  <a:cubicBezTo>
                    <a:pt x="48591" y="55245"/>
                    <a:pt x="45734" y="60007"/>
                    <a:pt x="43829" y="65722"/>
                  </a:cubicBezTo>
                  <a:lnTo>
                    <a:pt x="966" y="224790"/>
                  </a:lnTo>
                  <a:cubicBezTo>
                    <a:pt x="-2844" y="240030"/>
                    <a:pt x="4776" y="257175"/>
                    <a:pt x="20969" y="260985"/>
                  </a:cubicBezTo>
                  <a:cubicBezTo>
                    <a:pt x="23826" y="261938"/>
                    <a:pt x="25731" y="261938"/>
                    <a:pt x="28589" y="261938"/>
                  </a:cubicBezTo>
                  <a:cubicBezTo>
                    <a:pt x="40971" y="261938"/>
                    <a:pt x="52401" y="253365"/>
                    <a:pt x="56211" y="240983"/>
                  </a:cubicBezTo>
                  <a:lnTo>
                    <a:pt x="94311" y="101918"/>
                  </a:lnTo>
                  <a:lnTo>
                    <a:pt x="94311" y="586740"/>
                  </a:lnTo>
                  <a:lnTo>
                    <a:pt x="151461" y="586740"/>
                  </a:lnTo>
                  <a:lnTo>
                    <a:pt x="151461" y="314325"/>
                  </a:lnTo>
                  <a:lnTo>
                    <a:pt x="189561" y="314325"/>
                  </a:lnTo>
                  <a:lnTo>
                    <a:pt x="189561" y="585787"/>
                  </a:lnTo>
                  <a:lnTo>
                    <a:pt x="246711" y="585787"/>
                  </a:lnTo>
                  <a:lnTo>
                    <a:pt x="246711" y="277178"/>
                  </a:lnTo>
                  <a:cubicBezTo>
                    <a:pt x="226709" y="267653"/>
                    <a:pt x="215279" y="243840"/>
                    <a:pt x="220994" y="220027"/>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4" name="Freeform: Shape 33">
              <a:extLst>
                <a:ext uri="{FF2B5EF4-FFF2-40B4-BE49-F238E27FC236}">
                  <a16:creationId xmlns:a16="http://schemas.microsoft.com/office/drawing/2014/main" id="{68BD7DCC-E64B-4B40-8ADB-34D3FD88ED7F}"/>
                </a:ext>
              </a:extLst>
            </p:cNvPr>
            <p:cNvSpPr/>
            <p:nvPr/>
          </p:nvSpPr>
          <p:spPr>
            <a:xfrm>
              <a:off x="9752647" y="691285"/>
              <a:ext cx="276169" cy="585787"/>
            </a:xfrm>
            <a:custGeom>
              <a:avLst/>
              <a:gdLst>
                <a:gd name="connsiteX0" fmla="*/ 275273 w 276169"/>
                <a:gd name="connsiteY0" fmla="*/ 223838 h 585787"/>
                <a:gd name="connsiteX1" fmla="*/ 231457 w 276169"/>
                <a:gd name="connsiteY1" fmla="*/ 65723 h 585787"/>
                <a:gd name="connsiteX2" fmla="*/ 222885 w 276169"/>
                <a:gd name="connsiteY2" fmla="*/ 50483 h 585787"/>
                <a:gd name="connsiteX3" fmla="*/ 157163 w 276169"/>
                <a:gd name="connsiteY3" fmla="*/ 8573 h 585787"/>
                <a:gd name="connsiteX4" fmla="*/ 105727 w 276169"/>
                <a:gd name="connsiteY4" fmla="*/ 0 h 585787"/>
                <a:gd name="connsiteX5" fmla="*/ 54292 w 276169"/>
                <a:gd name="connsiteY5" fmla="*/ 8573 h 585787"/>
                <a:gd name="connsiteX6" fmla="*/ 0 w 276169"/>
                <a:gd name="connsiteY6" fmla="*/ 39053 h 585787"/>
                <a:gd name="connsiteX7" fmla="*/ 11430 w 276169"/>
                <a:gd name="connsiteY7" fmla="*/ 60960 h 585787"/>
                <a:gd name="connsiteX8" fmla="*/ 54292 w 276169"/>
                <a:gd name="connsiteY8" fmla="*/ 219075 h 585787"/>
                <a:gd name="connsiteX9" fmla="*/ 28575 w 276169"/>
                <a:gd name="connsiteY9" fmla="*/ 276225 h 585787"/>
                <a:gd name="connsiteX10" fmla="*/ 28575 w 276169"/>
                <a:gd name="connsiteY10" fmla="*/ 585788 h 585787"/>
                <a:gd name="connsiteX11" fmla="*/ 85725 w 276169"/>
                <a:gd name="connsiteY11" fmla="*/ 585788 h 585787"/>
                <a:gd name="connsiteX12" fmla="*/ 85725 w 276169"/>
                <a:gd name="connsiteY12" fmla="*/ 313373 h 585787"/>
                <a:gd name="connsiteX13" fmla="*/ 123825 w 276169"/>
                <a:gd name="connsiteY13" fmla="*/ 313373 h 585787"/>
                <a:gd name="connsiteX14" fmla="*/ 123825 w 276169"/>
                <a:gd name="connsiteY14" fmla="*/ 584835 h 585787"/>
                <a:gd name="connsiteX15" fmla="*/ 180975 w 276169"/>
                <a:gd name="connsiteY15" fmla="*/ 584835 h 585787"/>
                <a:gd name="connsiteX16" fmla="*/ 180975 w 276169"/>
                <a:gd name="connsiteY16" fmla="*/ 100965 h 585787"/>
                <a:gd name="connsiteX17" fmla="*/ 219075 w 276169"/>
                <a:gd name="connsiteY17" fmla="*/ 240030 h 585787"/>
                <a:gd name="connsiteX18" fmla="*/ 246698 w 276169"/>
                <a:gd name="connsiteY18" fmla="*/ 260985 h 585787"/>
                <a:gd name="connsiteX19" fmla="*/ 254317 w 276169"/>
                <a:gd name="connsiteY19" fmla="*/ 260033 h 585787"/>
                <a:gd name="connsiteX20" fmla="*/ 275273 w 276169"/>
                <a:gd name="connsiteY20" fmla="*/ 22383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69" h="585787">
                  <a:moveTo>
                    <a:pt x="275273" y="223838"/>
                  </a:moveTo>
                  <a:lnTo>
                    <a:pt x="231457" y="65723"/>
                  </a:lnTo>
                  <a:cubicBezTo>
                    <a:pt x="229552" y="60008"/>
                    <a:pt x="226695" y="54293"/>
                    <a:pt x="222885" y="50483"/>
                  </a:cubicBezTo>
                  <a:cubicBezTo>
                    <a:pt x="204788" y="31433"/>
                    <a:pt x="181927" y="17145"/>
                    <a:pt x="157163" y="8573"/>
                  </a:cubicBezTo>
                  <a:cubicBezTo>
                    <a:pt x="140970" y="2858"/>
                    <a:pt x="123825" y="0"/>
                    <a:pt x="105727" y="0"/>
                  </a:cubicBezTo>
                  <a:cubicBezTo>
                    <a:pt x="87630" y="0"/>
                    <a:pt x="70485" y="2858"/>
                    <a:pt x="54292" y="8573"/>
                  </a:cubicBezTo>
                  <a:cubicBezTo>
                    <a:pt x="34290" y="15240"/>
                    <a:pt x="16192" y="25718"/>
                    <a:pt x="0" y="39053"/>
                  </a:cubicBezTo>
                  <a:cubicBezTo>
                    <a:pt x="5715" y="45720"/>
                    <a:pt x="9525" y="53340"/>
                    <a:pt x="11430" y="60960"/>
                  </a:cubicBezTo>
                  <a:lnTo>
                    <a:pt x="54292" y="219075"/>
                  </a:lnTo>
                  <a:cubicBezTo>
                    <a:pt x="60960" y="242888"/>
                    <a:pt x="48577" y="266700"/>
                    <a:pt x="28575" y="276225"/>
                  </a:cubicBezTo>
                  <a:lnTo>
                    <a:pt x="28575" y="585788"/>
                  </a:lnTo>
                  <a:lnTo>
                    <a:pt x="85725" y="585788"/>
                  </a:lnTo>
                  <a:lnTo>
                    <a:pt x="85725" y="313373"/>
                  </a:lnTo>
                  <a:lnTo>
                    <a:pt x="123825" y="313373"/>
                  </a:lnTo>
                  <a:lnTo>
                    <a:pt x="123825" y="584835"/>
                  </a:lnTo>
                  <a:lnTo>
                    <a:pt x="180975" y="584835"/>
                  </a:lnTo>
                  <a:lnTo>
                    <a:pt x="180975" y="100965"/>
                  </a:lnTo>
                  <a:lnTo>
                    <a:pt x="219075" y="240030"/>
                  </a:lnTo>
                  <a:cubicBezTo>
                    <a:pt x="222885" y="252413"/>
                    <a:pt x="234315" y="260985"/>
                    <a:pt x="246698" y="260985"/>
                  </a:cubicBezTo>
                  <a:cubicBezTo>
                    <a:pt x="249555" y="260985"/>
                    <a:pt x="251460" y="260985"/>
                    <a:pt x="254317" y="260033"/>
                  </a:cubicBezTo>
                  <a:cubicBezTo>
                    <a:pt x="270510" y="256223"/>
                    <a:pt x="279082" y="239078"/>
                    <a:pt x="275273" y="223838"/>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35" name="Graphic 24" descr="Circles with arrows">
            <a:extLst>
              <a:ext uri="{FF2B5EF4-FFF2-40B4-BE49-F238E27FC236}">
                <a16:creationId xmlns:a16="http://schemas.microsoft.com/office/drawing/2014/main" id="{89AFFD9E-DF94-4A0F-908F-3F8650D73C0C}"/>
              </a:ext>
            </a:extLst>
          </p:cNvPr>
          <p:cNvGrpSpPr/>
          <p:nvPr/>
        </p:nvGrpSpPr>
        <p:grpSpPr>
          <a:xfrm>
            <a:off x="7342633" y="3837215"/>
            <a:ext cx="638476" cy="638476"/>
            <a:chOff x="9313050" y="600303"/>
            <a:chExt cx="914400" cy="914400"/>
          </a:xfrm>
          <a:solidFill>
            <a:schemeClr val="bg1"/>
          </a:solidFill>
        </p:grpSpPr>
        <p:sp>
          <p:nvSpPr>
            <p:cNvPr id="36" name="Freeform: Shape 35">
              <a:extLst>
                <a:ext uri="{FF2B5EF4-FFF2-40B4-BE49-F238E27FC236}">
                  <a16:creationId xmlns:a16="http://schemas.microsoft.com/office/drawing/2014/main" id="{E5722E04-353A-4AAD-8A0D-60C951705BFC}"/>
                </a:ext>
              </a:extLst>
            </p:cNvPr>
            <p:cNvSpPr/>
            <p:nvPr/>
          </p:nvSpPr>
          <p:spPr>
            <a:xfrm>
              <a:off x="9834104" y="78660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7" name="Freeform: Shape 36">
              <a:extLst>
                <a:ext uri="{FF2B5EF4-FFF2-40B4-BE49-F238E27FC236}">
                  <a16:creationId xmlns:a16="http://schemas.microsoft.com/office/drawing/2014/main" id="{CF692E96-11A7-427C-9FBC-0E40EAB21F01}"/>
                </a:ext>
              </a:extLst>
            </p:cNvPr>
            <p:cNvSpPr/>
            <p:nvPr/>
          </p:nvSpPr>
          <p:spPr>
            <a:xfrm>
              <a:off x="9487577" y="832712"/>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8" name="Freeform: Shape 37">
              <a:extLst>
                <a:ext uri="{FF2B5EF4-FFF2-40B4-BE49-F238E27FC236}">
                  <a16:creationId xmlns:a16="http://schemas.microsoft.com/office/drawing/2014/main" id="{64D9B652-0039-4826-AB7E-0B6E3174C695}"/>
                </a:ext>
              </a:extLst>
            </p:cNvPr>
            <p:cNvSpPr/>
            <p:nvPr/>
          </p:nvSpPr>
          <p:spPr>
            <a:xfrm>
              <a:off x="9658683" y="123412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9" name="Freeform: Shape 38">
              <a:extLst>
                <a:ext uri="{FF2B5EF4-FFF2-40B4-BE49-F238E27FC236}">
                  <a16:creationId xmlns:a16="http://schemas.microsoft.com/office/drawing/2014/main" id="{0A23A04B-05C6-494C-B711-FE2BDFA19353}"/>
                </a:ext>
              </a:extLst>
            </p:cNvPr>
            <p:cNvSpPr/>
            <p:nvPr/>
          </p:nvSpPr>
          <p:spPr>
            <a:xfrm>
              <a:off x="9484500" y="114932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0" name="Freeform: Shape 39">
              <a:extLst>
                <a:ext uri="{FF2B5EF4-FFF2-40B4-BE49-F238E27FC236}">
                  <a16:creationId xmlns:a16="http://schemas.microsoft.com/office/drawing/2014/main" id="{4A029E61-3977-45EE-AB05-EDCEF28B1FAC}"/>
                </a:ext>
              </a:extLst>
            </p:cNvPr>
            <p:cNvSpPr/>
            <p:nvPr/>
          </p:nvSpPr>
          <p:spPr>
            <a:xfrm>
              <a:off x="9946462" y="108417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1" name="Freeform: Shape 40">
              <a:extLst>
                <a:ext uri="{FF2B5EF4-FFF2-40B4-BE49-F238E27FC236}">
                  <a16:creationId xmlns:a16="http://schemas.microsoft.com/office/drawing/2014/main" id="{592835B9-3F9B-4612-AD56-DC7D3B66761D}"/>
                </a:ext>
              </a:extLst>
            </p:cNvPr>
            <p:cNvSpPr/>
            <p:nvPr/>
          </p:nvSpPr>
          <p:spPr>
            <a:xfrm>
              <a:off x="9663093" y="72041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42" name="Graphic 26" descr="Open book">
            <a:extLst>
              <a:ext uri="{FF2B5EF4-FFF2-40B4-BE49-F238E27FC236}">
                <a16:creationId xmlns:a16="http://schemas.microsoft.com/office/drawing/2014/main" id="{5737BA71-D074-4313-963C-0816D9C37226}"/>
              </a:ext>
            </a:extLst>
          </p:cNvPr>
          <p:cNvGrpSpPr/>
          <p:nvPr/>
        </p:nvGrpSpPr>
        <p:grpSpPr>
          <a:xfrm>
            <a:off x="8455059" y="4975317"/>
            <a:ext cx="655080" cy="655080"/>
            <a:chOff x="9463050" y="750303"/>
            <a:chExt cx="914400" cy="914400"/>
          </a:xfrm>
          <a:solidFill>
            <a:schemeClr val="bg1"/>
          </a:solidFill>
        </p:grpSpPr>
        <p:sp>
          <p:nvSpPr>
            <p:cNvPr id="43" name="Freeform: Shape 42">
              <a:extLst>
                <a:ext uri="{FF2B5EF4-FFF2-40B4-BE49-F238E27FC236}">
                  <a16:creationId xmlns:a16="http://schemas.microsoft.com/office/drawing/2014/main" id="{7FC18F47-9111-4AB3-BE83-B572D9E35045}"/>
                </a:ext>
              </a:extLst>
            </p:cNvPr>
            <p:cNvSpPr/>
            <p:nvPr/>
          </p:nvSpPr>
          <p:spPr>
            <a:xfrm>
              <a:off x="9501150" y="959853"/>
              <a:ext cx="838200" cy="561975"/>
            </a:xfrm>
            <a:custGeom>
              <a:avLst/>
              <a:gdLst>
                <a:gd name="connsiteX0" fmla="*/ 781050 w 838200"/>
                <a:gd name="connsiteY0" fmla="*/ 0 h 561975"/>
                <a:gd name="connsiteX1" fmla="*/ 781050 w 838200"/>
                <a:gd name="connsiteY1" fmla="*/ 466725 h 561975"/>
                <a:gd name="connsiteX2" fmla="*/ 57150 w 838200"/>
                <a:gd name="connsiteY2" fmla="*/ 466725 h 561975"/>
                <a:gd name="connsiteX3" fmla="*/ 57150 w 838200"/>
                <a:gd name="connsiteY3" fmla="*/ 0 h 561975"/>
                <a:gd name="connsiteX4" fmla="*/ 0 w 838200"/>
                <a:gd name="connsiteY4" fmla="*/ 0 h 561975"/>
                <a:gd name="connsiteX5" fmla="*/ 0 w 838200"/>
                <a:gd name="connsiteY5" fmla="*/ 533400 h 561975"/>
                <a:gd name="connsiteX6" fmla="*/ 333375 w 838200"/>
                <a:gd name="connsiteY6" fmla="*/ 533400 h 561975"/>
                <a:gd name="connsiteX7" fmla="*/ 361950 w 838200"/>
                <a:gd name="connsiteY7" fmla="*/ 561975 h 561975"/>
                <a:gd name="connsiteX8" fmla="*/ 476250 w 838200"/>
                <a:gd name="connsiteY8" fmla="*/ 561975 h 561975"/>
                <a:gd name="connsiteX9" fmla="*/ 504825 w 838200"/>
                <a:gd name="connsiteY9" fmla="*/ 533400 h 561975"/>
                <a:gd name="connsiteX10" fmla="*/ 838200 w 838200"/>
                <a:gd name="connsiteY10" fmla="*/ 533400 h 561975"/>
                <a:gd name="connsiteX11" fmla="*/ 838200 w 838200"/>
                <a:gd name="connsiteY11" fmla="*/ 0 h 561975"/>
                <a:gd name="connsiteX12" fmla="*/ 781050 w 838200"/>
                <a:gd name="connsiteY12"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561975">
                  <a:moveTo>
                    <a:pt x="781050" y="0"/>
                  </a:moveTo>
                  <a:lnTo>
                    <a:pt x="781050" y="466725"/>
                  </a:lnTo>
                  <a:lnTo>
                    <a:pt x="57150" y="466725"/>
                  </a:lnTo>
                  <a:lnTo>
                    <a:pt x="57150" y="0"/>
                  </a:lnTo>
                  <a:lnTo>
                    <a:pt x="0" y="0"/>
                  </a:lnTo>
                  <a:lnTo>
                    <a:pt x="0" y="533400"/>
                  </a:lnTo>
                  <a:lnTo>
                    <a:pt x="333375" y="533400"/>
                  </a:lnTo>
                  <a:cubicBezTo>
                    <a:pt x="333375" y="549593"/>
                    <a:pt x="345758" y="561975"/>
                    <a:pt x="361950" y="561975"/>
                  </a:cubicBezTo>
                  <a:lnTo>
                    <a:pt x="476250" y="561975"/>
                  </a:lnTo>
                  <a:cubicBezTo>
                    <a:pt x="492443" y="561975"/>
                    <a:pt x="504825" y="549593"/>
                    <a:pt x="504825" y="533400"/>
                  </a:cubicBezTo>
                  <a:lnTo>
                    <a:pt x="838200" y="533400"/>
                  </a:lnTo>
                  <a:lnTo>
                    <a:pt x="838200" y="0"/>
                  </a:lnTo>
                  <a:lnTo>
                    <a:pt x="781050" y="0"/>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4" name="Freeform: Shape 43">
              <a:extLst>
                <a:ext uri="{FF2B5EF4-FFF2-40B4-BE49-F238E27FC236}">
                  <a16:creationId xmlns:a16="http://schemas.microsoft.com/office/drawing/2014/main" id="{B33FAF1E-CF29-498E-AD32-BDE96019A92F}"/>
                </a:ext>
              </a:extLst>
            </p:cNvPr>
            <p:cNvSpPr/>
            <p:nvPr/>
          </p:nvSpPr>
          <p:spPr>
            <a:xfrm>
              <a:off x="9596400" y="902703"/>
              <a:ext cx="647700" cy="485775"/>
            </a:xfrm>
            <a:custGeom>
              <a:avLst/>
              <a:gdLst>
                <a:gd name="connsiteX0" fmla="*/ 647700 w 647700"/>
                <a:gd name="connsiteY0" fmla="*/ 0 h 485775"/>
                <a:gd name="connsiteX1" fmla="*/ 0 w 647700"/>
                <a:gd name="connsiteY1" fmla="*/ 0 h 485775"/>
                <a:gd name="connsiteX2" fmla="*/ 0 w 647700"/>
                <a:gd name="connsiteY2" fmla="*/ 485775 h 485775"/>
                <a:gd name="connsiteX3" fmla="*/ 647700 w 647700"/>
                <a:gd name="connsiteY3" fmla="*/ 485775 h 485775"/>
                <a:gd name="connsiteX4" fmla="*/ 647700 w 647700"/>
                <a:gd name="connsiteY4" fmla="*/ 0 h 485775"/>
                <a:gd name="connsiteX5" fmla="*/ 57150 w 647700"/>
                <a:gd name="connsiteY5" fmla="*/ 57150 h 485775"/>
                <a:gd name="connsiteX6" fmla="*/ 304800 w 647700"/>
                <a:gd name="connsiteY6" fmla="*/ 57150 h 485775"/>
                <a:gd name="connsiteX7" fmla="*/ 304800 w 647700"/>
                <a:gd name="connsiteY7" fmla="*/ 428625 h 485775"/>
                <a:gd name="connsiteX8" fmla="*/ 57150 w 647700"/>
                <a:gd name="connsiteY8" fmla="*/ 428625 h 485775"/>
                <a:gd name="connsiteX9" fmla="*/ 57150 w 647700"/>
                <a:gd name="connsiteY9" fmla="*/ 57150 h 485775"/>
                <a:gd name="connsiteX10" fmla="*/ 590550 w 647700"/>
                <a:gd name="connsiteY10" fmla="*/ 428625 h 485775"/>
                <a:gd name="connsiteX11" fmla="*/ 342900 w 647700"/>
                <a:gd name="connsiteY11" fmla="*/ 428625 h 485775"/>
                <a:gd name="connsiteX12" fmla="*/ 342900 w 647700"/>
                <a:gd name="connsiteY12" fmla="*/ 57150 h 485775"/>
                <a:gd name="connsiteX13" fmla="*/ 590550 w 647700"/>
                <a:gd name="connsiteY13" fmla="*/ 57150 h 485775"/>
                <a:gd name="connsiteX14" fmla="*/ 590550 w 647700"/>
                <a:gd name="connsiteY14" fmla="*/ 42862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700" h="485775">
                  <a:moveTo>
                    <a:pt x="647700" y="0"/>
                  </a:moveTo>
                  <a:lnTo>
                    <a:pt x="0" y="0"/>
                  </a:lnTo>
                  <a:lnTo>
                    <a:pt x="0" y="485775"/>
                  </a:lnTo>
                  <a:lnTo>
                    <a:pt x="647700" y="485775"/>
                  </a:lnTo>
                  <a:lnTo>
                    <a:pt x="647700" y="0"/>
                  </a:lnTo>
                  <a:close/>
                  <a:moveTo>
                    <a:pt x="57150" y="57150"/>
                  </a:moveTo>
                  <a:lnTo>
                    <a:pt x="304800" y="57150"/>
                  </a:lnTo>
                  <a:lnTo>
                    <a:pt x="304800" y="428625"/>
                  </a:lnTo>
                  <a:lnTo>
                    <a:pt x="57150" y="428625"/>
                  </a:lnTo>
                  <a:lnTo>
                    <a:pt x="57150" y="57150"/>
                  </a:lnTo>
                  <a:close/>
                  <a:moveTo>
                    <a:pt x="590550" y="428625"/>
                  </a:moveTo>
                  <a:lnTo>
                    <a:pt x="342900" y="428625"/>
                  </a:lnTo>
                  <a:lnTo>
                    <a:pt x="342900" y="57150"/>
                  </a:lnTo>
                  <a:lnTo>
                    <a:pt x="590550" y="57150"/>
                  </a:lnTo>
                  <a:lnTo>
                    <a:pt x="590550" y="42862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5" name="Freeform: Shape 44">
              <a:extLst>
                <a:ext uri="{FF2B5EF4-FFF2-40B4-BE49-F238E27FC236}">
                  <a16:creationId xmlns:a16="http://schemas.microsoft.com/office/drawing/2014/main" id="{E4AF5E45-EDA6-497F-BA94-9727E45B0344}"/>
                </a:ext>
              </a:extLst>
            </p:cNvPr>
            <p:cNvSpPr/>
            <p:nvPr/>
          </p:nvSpPr>
          <p:spPr>
            <a:xfrm>
              <a:off x="9996450" y="1055103"/>
              <a:ext cx="133350" cy="28575"/>
            </a:xfrm>
            <a:custGeom>
              <a:avLst/>
              <a:gdLst>
                <a:gd name="connsiteX0" fmla="*/ 0 w 133350"/>
                <a:gd name="connsiteY0" fmla="*/ 0 h 28575"/>
                <a:gd name="connsiteX1" fmla="*/ 133350 w 133350"/>
                <a:gd name="connsiteY1" fmla="*/ 0 h 28575"/>
                <a:gd name="connsiteX2" fmla="*/ 133350 w 133350"/>
                <a:gd name="connsiteY2" fmla="*/ 28575 h 28575"/>
                <a:gd name="connsiteX3" fmla="*/ 0 w 1333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33350" h="28575">
                  <a:moveTo>
                    <a:pt x="0" y="0"/>
                  </a:moveTo>
                  <a:lnTo>
                    <a:pt x="133350" y="0"/>
                  </a:lnTo>
                  <a:lnTo>
                    <a:pt x="133350"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6" name="Freeform: Shape 45">
              <a:extLst>
                <a:ext uri="{FF2B5EF4-FFF2-40B4-BE49-F238E27FC236}">
                  <a16:creationId xmlns:a16="http://schemas.microsoft.com/office/drawing/2014/main" id="{63C65A62-43E9-4062-B2F8-784B774FC0CD}"/>
                </a:ext>
              </a:extLst>
            </p:cNvPr>
            <p:cNvSpPr/>
            <p:nvPr/>
          </p:nvSpPr>
          <p:spPr>
            <a:xfrm>
              <a:off x="9996450" y="1112253"/>
              <a:ext cx="133350" cy="28575"/>
            </a:xfrm>
            <a:custGeom>
              <a:avLst/>
              <a:gdLst>
                <a:gd name="connsiteX0" fmla="*/ 0 w 133350"/>
                <a:gd name="connsiteY0" fmla="*/ 0 h 28575"/>
                <a:gd name="connsiteX1" fmla="*/ 133350 w 133350"/>
                <a:gd name="connsiteY1" fmla="*/ 0 h 28575"/>
                <a:gd name="connsiteX2" fmla="*/ 133350 w 133350"/>
                <a:gd name="connsiteY2" fmla="*/ 28575 h 28575"/>
                <a:gd name="connsiteX3" fmla="*/ 0 w 1333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33350" h="28575">
                  <a:moveTo>
                    <a:pt x="0" y="0"/>
                  </a:moveTo>
                  <a:lnTo>
                    <a:pt x="133350" y="0"/>
                  </a:lnTo>
                  <a:lnTo>
                    <a:pt x="133350"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7" name="Freeform: Shape 46">
              <a:extLst>
                <a:ext uri="{FF2B5EF4-FFF2-40B4-BE49-F238E27FC236}">
                  <a16:creationId xmlns:a16="http://schemas.microsoft.com/office/drawing/2014/main" id="{5DB059EB-C59A-470B-99D2-852F3C0EA6E6}"/>
                </a:ext>
              </a:extLst>
            </p:cNvPr>
            <p:cNvSpPr/>
            <p:nvPr/>
          </p:nvSpPr>
          <p:spPr>
            <a:xfrm>
              <a:off x="9996450" y="1169403"/>
              <a:ext cx="92392" cy="28575"/>
            </a:xfrm>
            <a:custGeom>
              <a:avLst/>
              <a:gdLst>
                <a:gd name="connsiteX0" fmla="*/ 0 w 92392"/>
                <a:gd name="connsiteY0" fmla="*/ 0 h 28575"/>
                <a:gd name="connsiteX1" fmla="*/ 92392 w 92392"/>
                <a:gd name="connsiteY1" fmla="*/ 0 h 28575"/>
                <a:gd name="connsiteX2" fmla="*/ 92392 w 92392"/>
                <a:gd name="connsiteY2" fmla="*/ 28575 h 28575"/>
                <a:gd name="connsiteX3" fmla="*/ 0 w 9239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92392" h="28575">
                  <a:moveTo>
                    <a:pt x="0" y="0"/>
                  </a:moveTo>
                  <a:lnTo>
                    <a:pt x="92392" y="0"/>
                  </a:lnTo>
                  <a:lnTo>
                    <a:pt x="92392"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2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TextBox 51">
            <a:extLst>
              <a:ext uri="{FF2B5EF4-FFF2-40B4-BE49-F238E27FC236}">
                <a16:creationId xmlns:a16="http://schemas.microsoft.com/office/drawing/2014/main" id="{71073CFD-8840-4992-B93C-2E77C09C2F0A}"/>
              </a:ext>
            </a:extLst>
          </p:cNvPr>
          <p:cNvSpPr txBox="1"/>
          <p:nvPr/>
        </p:nvSpPr>
        <p:spPr>
          <a:xfrm>
            <a:off x="771524" y="428978"/>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2" name="TextBox 1">
            <a:extLst>
              <a:ext uri="{FF2B5EF4-FFF2-40B4-BE49-F238E27FC236}">
                <a16:creationId xmlns:a16="http://schemas.microsoft.com/office/drawing/2014/main" id="{59125D64-F620-4105-BF0B-BB70865352F2}"/>
              </a:ext>
            </a:extLst>
          </p:cNvPr>
          <p:cNvSpPr txBox="1"/>
          <p:nvPr/>
        </p:nvSpPr>
        <p:spPr>
          <a:xfrm>
            <a:off x="441576" y="2400649"/>
            <a:ext cx="6548701" cy="3525132"/>
          </a:xfrm>
          <a:prstGeom prst="rect">
            <a:avLst/>
          </a:prstGeom>
          <a:noFill/>
        </p:spPr>
        <p:txBody>
          <a:bodyPr wrap="square" rtlCol="0">
            <a:spAutoFit/>
          </a:bodyPr>
          <a:lstStyle/>
          <a:p>
            <a:pPr marL="457200" algn="l">
              <a:lnSpc>
                <a:spcPct val="150000"/>
              </a:lnSpc>
              <a:spcAft>
                <a:spcPts val="10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Mạng xã hội cho phép người dùng chia sẻ câu chuyện, bài viết, ý tưởng cá nhân, đăng ảnh, video, đồng thời thông báo về hoạt động, sự kiện trên mạng hoặc trong thế giới thực. </a:t>
            </a:r>
          </a:p>
          <a:p>
            <a:pPr marL="457200" algn="l">
              <a:lnSpc>
                <a:spcPct val="150000"/>
              </a:lnSpc>
              <a:spcAft>
                <a:spcPts val="10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Dịch vụ mạng xã hội có những tính năng như chat, e-mail, phim ảnh, voice chat, chia sẻ file, blog và xã luận. </a:t>
            </a:r>
          </a:p>
          <a:p>
            <a:pPr marL="457200" algn="l">
              <a:lnSpc>
                <a:spcPct val="150000"/>
              </a:lnSpc>
              <a:spcAft>
                <a:spcPts val="10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Mạng xã hội cũng là một loại hình kinh doanh</a:t>
            </a:r>
          </a:p>
        </p:txBody>
      </p:sp>
      <p:sp>
        <p:nvSpPr>
          <p:cNvPr id="53" name="TextBox 52">
            <a:extLst>
              <a:ext uri="{FF2B5EF4-FFF2-40B4-BE49-F238E27FC236}">
                <a16:creationId xmlns:a16="http://schemas.microsoft.com/office/drawing/2014/main" id="{CF1BB4AA-2D67-490F-90A3-0965C41BBF78}"/>
              </a:ext>
            </a:extLst>
          </p:cNvPr>
          <p:cNvSpPr txBox="1"/>
          <p:nvPr/>
        </p:nvSpPr>
        <p:spPr>
          <a:xfrm>
            <a:off x="860168" y="1861137"/>
            <a:ext cx="3629520" cy="461665"/>
          </a:xfrm>
          <a:prstGeom prst="rect">
            <a:avLst/>
          </a:prstGeom>
          <a:noFill/>
        </p:spPr>
        <p:txBody>
          <a:bodyPr wrap="none" rtlCol="0">
            <a:spAutoFit/>
          </a:bodyPr>
          <a:lstStyle/>
          <a:p>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1. Khái niệm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5706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a:extLst>
              <a:ext uri="{FF2B5EF4-FFF2-40B4-BE49-F238E27FC236}">
                <a16:creationId xmlns:a16="http://schemas.microsoft.com/office/drawing/2014/main" id="{4545A218-A056-42FC-97E9-D90FEA50C107}"/>
              </a:ext>
            </a:extLst>
          </p:cNvPr>
          <p:cNvSpPr/>
          <p:nvPr/>
        </p:nvSpPr>
        <p:spPr>
          <a:xfrm rot="2700000">
            <a:off x="8026619" y="1909213"/>
            <a:ext cx="3039575" cy="3039575"/>
          </a:xfrm>
          <a:prstGeom prst="roundRect">
            <a:avLst/>
          </a:prstGeom>
          <a:blipFill dpi="0" rotWithShape="0">
            <a:blip r:embed="rId2"/>
            <a:srcRect/>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1012290" y="4627237"/>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1214697" y="4127176"/>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7660881" y="642872"/>
            <a:ext cx="1273652" cy="127365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8" name="Rectangle 7">
            <a:extLst>
              <a:ext uri="{FF2B5EF4-FFF2-40B4-BE49-F238E27FC236}">
                <a16:creationId xmlns:a16="http://schemas.microsoft.com/office/drawing/2014/main" id="{1662D6E4-B9A6-4F3C-92E8-3B7B568F5503}"/>
              </a:ext>
            </a:extLst>
          </p:cNvPr>
          <p:cNvSpPr/>
          <p:nvPr/>
        </p:nvSpPr>
        <p:spPr>
          <a:xfrm rot="2700000">
            <a:off x="7147522" y="2180306"/>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9" name="Rectangle 8">
            <a:extLst>
              <a:ext uri="{FF2B5EF4-FFF2-40B4-BE49-F238E27FC236}">
                <a16:creationId xmlns:a16="http://schemas.microsoft.com/office/drawing/2014/main" id="{09EBA348-FDD9-4233-AF5C-F547D8DE93D0}"/>
              </a:ext>
            </a:extLst>
          </p:cNvPr>
          <p:cNvSpPr/>
          <p:nvPr/>
        </p:nvSpPr>
        <p:spPr>
          <a:xfrm rot="2700000">
            <a:off x="8454831" y="4956194"/>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0" name="Rectangle 9">
            <a:extLst>
              <a:ext uri="{FF2B5EF4-FFF2-40B4-BE49-F238E27FC236}">
                <a16:creationId xmlns:a16="http://schemas.microsoft.com/office/drawing/2014/main" id="{E8B430BA-BF88-407B-B261-4E03A02E4F75}"/>
              </a:ext>
            </a:extLst>
          </p:cNvPr>
          <p:cNvSpPr/>
          <p:nvPr/>
        </p:nvSpPr>
        <p:spPr>
          <a:xfrm rot="2700000">
            <a:off x="7865123" y="4364861"/>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1" name="Rectangle 10">
            <a:extLst>
              <a:ext uri="{FF2B5EF4-FFF2-40B4-BE49-F238E27FC236}">
                <a16:creationId xmlns:a16="http://schemas.microsoft.com/office/drawing/2014/main" id="{21BE9163-0E70-46B3-8ED4-191CF5DB3A43}"/>
              </a:ext>
            </a:extLst>
          </p:cNvPr>
          <p:cNvSpPr/>
          <p:nvPr/>
        </p:nvSpPr>
        <p:spPr>
          <a:xfrm rot="2700000">
            <a:off x="7318971" y="3807448"/>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2" name="Rectangle 11">
            <a:extLst>
              <a:ext uri="{FF2B5EF4-FFF2-40B4-BE49-F238E27FC236}">
                <a16:creationId xmlns:a16="http://schemas.microsoft.com/office/drawing/2014/main" id="{6AF0BA74-7DEC-497C-8E1A-F23E4375EF39}"/>
              </a:ext>
            </a:extLst>
          </p:cNvPr>
          <p:cNvSpPr/>
          <p:nvPr/>
        </p:nvSpPr>
        <p:spPr>
          <a:xfrm rot="2700000">
            <a:off x="10210185" y="5166636"/>
            <a:ext cx="449793" cy="44979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28" name="Graphic 22" descr="Group of men">
            <a:extLst>
              <a:ext uri="{FF2B5EF4-FFF2-40B4-BE49-F238E27FC236}">
                <a16:creationId xmlns:a16="http://schemas.microsoft.com/office/drawing/2014/main" id="{1A545E48-8C4E-47B6-AD47-E8DB48972E86}"/>
              </a:ext>
            </a:extLst>
          </p:cNvPr>
          <p:cNvGrpSpPr/>
          <p:nvPr/>
        </p:nvGrpSpPr>
        <p:grpSpPr>
          <a:xfrm>
            <a:off x="7910306" y="4446543"/>
            <a:ext cx="562488" cy="508757"/>
            <a:chOff x="9211613" y="537933"/>
            <a:chExt cx="817203" cy="739140"/>
          </a:xfrm>
          <a:solidFill>
            <a:schemeClr val="bg1"/>
          </a:solidFill>
        </p:grpSpPr>
        <p:sp>
          <p:nvSpPr>
            <p:cNvPr id="29" name="Freeform: Shape 28">
              <a:extLst>
                <a:ext uri="{FF2B5EF4-FFF2-40B4-BE49-F238E27FC236}">
                  <a16:creationId xmlns:a16="http://schemas.microsoft.com/office/drawing/2014/main" id="{58770889-0124-4543-8B7F-2ED59F852203}"/>
                </a:ext>
              </a:extLst>
            </p:cNvPr>
            <p:cNvSpPr/>
            <p:nvPr/>
          </p:nvSpPr>
          <p:spPr>
            <a:xfrm>
              <a:off x="9791700"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0" name="Freeform: Shape 29">
              <a:extLst>
                <a:ext uri="{FF2B5EF4-FFF2-40B4-BE49-F238E27FC236}">
                  <a16:creationId xmlns:a16="http://schemas.microsoft.com/office/drawing/2014/main" id="{93D98B78-B120-418E-926E-1CE261862B19}"/>
                </a:ext>
              </a:extLst>
            </p:cNvPr>
            <p:cNvSpPr/>
            <p:nvPr/>
          </p:nvSpPr>
          <p:spPr>
            <a:xfrm>
              <a:off x="9315450"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1" name="Freeform: Shape 30">
              <a:extLst>
                <a:ext uri="{FF2B5EF4-FFF2-40B4-BE49-F238E27FC236}">
                  <a16:creationId xmlns:a16="http://schemas.microsoft.com/office/drawing/2014/main" id="{FD143BD2-705B-4D8E-840C-1BB096DF7B99}"/>
                </a:ext>
              </a:extLst>
            </p:cNvPr>
            <p:cNvSpPr/>
            <p:nvPr/>
          </p:nvSpPr>
          <p:spPr>
            <a:xfrm>
              <a:off x="9553575"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2" name="Freeform: Shape 31">
              <a:extLst>
                <a:ext uri="{FF2B5EF4-FFF2-40B4-BE49-F238E27FC236}">
                  <a16:creationId xmlns:a16="http://schemas.microsoft.com/office/drawing/2014/main" id="{6349A05C-26CD-4353-B8B7-0C4C46AE41A5}"/>
                </a:ext>
              </a:extLst>
            </p:cNvPr>
            <p:cNvSpPr/>
            <p:nvPr/>
          </p:nvSpPr>
          <p:spPr>
            <a:xfrm>
              <a:off x="9451643" y="691285"/>
              <a:ext cx="339060" cy="585787"/>
            </a:xfrm>
            <a:custGeom>
              <a:avLst/>
              <a:gdLst>
                <a:gd name="connsiteX0" fmla="*/ 338151 w 339060"/>
                <a:gd name="connsiteY0" fmla="*/ 223838 h 585787"/>
                <a:gd name="connsiteX1" fmla="*/ 295289 w 339060"/>
                <a:gd name="connsiteY1" fmla="*/ 65723 h 585787"/>
                <a:gd name="connsiteX2" fmla="*/ 286716 w 339060"/>
                <a:gd name="connsiteY2" fmla="*/ 50483 h 585787"/>
                <a:gd name="connsiteX3" fmla="*/ 220994 w 339060"/>
                <a:gd name="connsiteY3" fmla="*/ 8573 h 585787"/>
                <a:gd name="connsiteX4" fmla="*/ 169559 w 339060"/>
                <a:gd name="connsiteY4" fmla="*/ 0 h 585787"/>
                <a:gd name="connsiteX5" fmla="*/ 118124 w 339060"/>
                <a:gd name="connsiteY5" fmla="*/ 8573 h 585787"/>
                <a:gd name="connsiteX6" fmla="*/ 52401 w 339060"/>
                <a:gd name="connsiteY6" fmla="*/ 50483 h 585787"/>
                <a:gd name="connsiteX7" fmla="*/ 43829 w 339060"/>
                <a:gd name="connsiteY7" fmla="*/ 65723 h 585787"/>
                <a:gd name="connsiteX8" fmla="*/ 966 w 339060"/>
                <a:gd name="connsiteY8" fmla="*/ 223838 h 585787"/>
                <a:gd name="connsiteX9" fmla="*/ 20969 w 339060"/>
                <a:gd name="connsiteY9" fmla="*/ 260033 h 585787"/>
                <a:gd name="connsiteX10" fmla="*/ 28589 w 339060"/>
                <a:gd name="connsiteY10" fmla="*/ 260985 h 585787"/>
                <a:gd name="connsiteX11" fmla="*/ 56211 w 339060"/>
                <a:gd name="connsiteY11" fmla="*/ 240030 h 585787"/>
                <a:gd name="connsiteX12" fmla="*/ 94311 w 339060"/>
                <a:gd name="connsiteY12" fmla="*/ 100965 h 585787"/>
                <a:gd name="connsiteX13" fmla="*/ 94311 w 339060"/>
                <a:gd name="connsiteY13" fmla="*/ 585788 h 585787"/>
                <a:gd name="connsiteX14" fmla="*/ 151461 w 339060"/>
                <a:gd name="connsiteY14" fmla="*/ 585788 h 585787"/>
                <a:gd name="connsiteX15" fmla="*/ 151461 w 339060"/>
                <a:gd name="connsiteY15" fmla="*/ 313373 h 585787"/>
                <a:gd name="connsiteX16" fmla="*/ 189561 w 339060"/>
                <a:gd name="connsiteY16" fmla="*/ 313373 h 585787"/>
                <a:gd name="connsiteX17" fmla="*/ 189561 w 339060"/>
                <a:gd name="connsiteY17" fmla="*/ 584835 h 585787"/>
                <a:gd name="connsiteX18" fmla="*/ 246711 w 339060"/>
                <a:gd name="connsiteY18" fmla="*/ 584835 h 585787"/>
                <a:gd name="connsiteX19" fmla="*/ 246711 w 339060"/>
                <a:gd name="connsiteY19" fmla="*/ 100965 h 585787"/>
                <a:gd name="connsiteX20" fmla="*/ 284811 w 339060"/>
                <a:gd name="connsiteY20" fmla="*/ 240030 h 585787"/>
                <a:gd name="connsiteX21" fmla="*/ 312434 w 339060"/>
                <a:gd name="connsiteY21" fmla="*/ 260985 h 585787"/>
                <a:gd name="connsiteX22" fmla="*/ 320054 w 339060"/>
                <a:gd name="connsiteY22" fmla="*/ 260033 h 585787"/>
                <a:gd name="connsiteX23" fmla="*/ 338151 w 339060"/>
                <a:gd name="connsiteY23" fmla="*/ 22383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060" h="585787">
                  <a:moveTo>
                    <a:pt x="338151" y="223838"/>
                  </a:moveTo>
                  <a:lnTo>
                    <a:pt x="295289" y="65723"/>
                  </a:lnTo>
                  <a:cubicBezTo>
                    <a:pt x="293384" y="60008"/>
                    <a:pt x="290526" y="54293"/>
                    <a:pt x="286716" y="50483"/>
                  </a:cubicBezTo>
                  <a:cubicBezTo>
                    <a:pt x="268619" y="31433"/>
                    <a:pt x="245759" y="17145"/>
                    <a:pt x="220994" y="8573"/>
                  </a:cubicBezTo>
                  <a:cubicBezTo>
                    <a:pt x="204801" y="2858"/>
                    <a:pt x="187656" y="0"/>
                    <a:pt x="169559" y="0"/>
                  </a:cubicBezTo>
                  <a:cubicBezTo>
                    <a:pt x="151461" y="0"/>
                    <a:pt x="134316" y="2858"/>
                    <a:pt x="118124" y="8573"/>
                  </a:cubicBezTo>
                  <a:cubicBezTo>
                    <a:pt x="92406" y="17145"/>
                    <a:pt x="70499" y="31433"/>
                    <a:pt x="52401" y="50483"/>
                  </a:cubicBezTo>
                  <a:cubicBezTo>
                    <a:pt x="48591" y="55245"/>
                    <a:pt x="45734" y="60008"/>
                    <a:pt x="43829" y="65723"/>
                  </a:cubicBezTo>
                  <a:lnTo>
                    <a:pt x="966" y="223838"/>
                  </a:lnTo>
                  <a:cubicBezTo>
                    <a:pt x="-2844" y="239078"/>
                    <a:pt x="4776" y="256223"/>
                    <a:pt x="20969" y="260033"/>
                  </a:cubicBezTo>
                  <a:cubicBezTo>
                    <a:pt x="23826" y="260985"/>
                    <a:pt x="25731" y="260985"/>
                    <a:pt x="28589" y="260985"/>
                  </a:cubicBezTo>
                  <a:cubicBezTo>
                    <a:pt x="40971" y="260985"/>
                    <a:pt x="52401" y="252413"/>
                    <a:pt x="56211" y="240030"/>
                  </a:cubicBezTo>
                  <a:lnTo>
                    <a:pt x="94311" y="100965"/>
                  </a:lnTo>
                  <a:lnTo>
                    <a:pt x="94311" y="585788"/>
                  </a:lnTo>
                  <a:lnTo>
                    <a:pt x="151461" y="585788"/>
                  </a:lnTo>
                  <a:lnTo>
                    <a:pt x="151461" y="313373"/>
                  </a:lnTo>
                  <a:lnTo>
                    <a:pt x="189561" y="313373"/>
                  </a:lnTo>
                  <a:lnTo>
                    <a:pt x="189561" y="584835"/>
                  </a:lnTo>
                  <a:lnTo>
                    <a:pt x="246711" y="584835"/>
                  </a:lnTo>
                  <a:lnTo>
                    <a:pt x="246711" y="100965"/>
                  </a:lnTo>
                  <a:lnTo>
                    <a:pt x="284811" y="240030"/>
                  </a:lnTo>
                  <a:cubicBezTo>
                    <a:pt x="288621" y="252413"/>
                    <a:pt x="300051" y="260985"/>
                    <a:pt x="312434" y="260985"/>
                  </a:cubicBezTo>
                  <a:cubicBezTo>
                    <a:pt x="315291" y="260985"/>
                    <a:pt x="317196" y="260985"/>
                    <a:pt x="320054" y="260033"/>
                  </a:cubicBezTo>
                  <a:cubicBezTo>
                    <a:pt x="333389" y="256223"/>
                    <a:pt x="341961" y="239078"/>
                    <a:pt x="338151" y="223838"/>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3" name="Freeform: Shape 32">
              <a:extLst>
                <a:ext uri="{FF2B5EF4-FFF2-40B4-BE49-F238E27FC236}">
                  <a16:creationId xmlns:a16="http://schemas.microsoft.com/office/drawing/2014/main" id="{04FC2EA1-87E6-47C2-89FF-8C4455ACDA0E}"/>
                </a:ext>
              </a:extLst>
            </p:cNvPr>
            <p:cNvSpPr/>
            <p:nvPr/>
          </p:nvSpPr>
          <p:spPr>
            <a:xfrm>
              <a:off x="9211613" y="690333"/>
              <a:ext cx="275286" cy="586740"/>
            </a:xfrm>
            <a:custGeom>
              <a:avLst/>
              <a:gdLst>
                <a:gd name="connsiteX0" fmla="*/ 220994 w 275286"/>
                <a:gd name="connsiteY0" fmla="*/ 220027 h 586740"/>
                <a:gd name="connsiteX1" fmla="*/ 263856 w 275286"/>
                <a:gd name="connsiteY1" fmla="*/ 61913 h 586740"/>
                <a:gd name="connsiteX2" fmla="*/ 275286 w 275286"/>
                <a:gd name="connsiteY2" fmla="*/ 39052 h 586740"/>
                <a:gd name="connsiteX3" fmla="*/ 220994 w 275286"/>
                <a:gd name="connsiteY3" fmla="*/ 8572 h 586740"/>
                <a:gd name="connsiteX4" fmla="*/ 169559 w 275286"/>
                <a:gd name="connsiteY4" fmla="*/ 0 h 586740"/>
                <a:gd name="connsiteX5" fmla="*/ 118124 w 275286"/>
                <a:gd name="connsiteY5" fmla="*/ 8572 h 586740"/>
                <a:gd name="connsiteX6" fmla="*/ 52401 w 275286"/>
                <a:gd name="connsiteY6" fmla="*/ 50482 h 586740"/>
                <a:gd name="connsiteX7" fmla="*/ 43829 w 275286"/>
                <a:gd name="connsiteY7" fmla="*/ 65722 h 586740"/>
                <a:gd name="connsiteX8" fmla="*/ 966 w 275286"/>
                <a:gd name="connsiteY8" fmla="*/ 224790 h 586740"/>
                <a:gd name="connsiteX9" fmla="*/ 20969 w 275286"/>
                <a:gd name="connsiteY9" fmla="*/ 260985 h 586740"/>
                <a:gd name="connsiteX10" fmla="*/ 28589 w 275286"/>
                <a:gd name="connsiteY10" fmla="*/ 261938 h 586740"/>
                <a:gd name="connsiteX11" fmla="*/ 56211 w 275286"/>
                <a:gd name="connsiteY11" fmla="*/ 240983 h 586740"/>
                <a:gd name="connsiteX12" fmla="*/ 94311 w 275286"/>
                <a:gd name="connsiteY12" fmla="*/ 101918 h 586740"/>
                <a:gd name="connsiteX13" fmla="*/ 94311 w 275286"/>
                <a:gd name="connsiteY13" fmla="*/ 586740 h 586740"/>
                <a:gd name="connsiteX14" fmla="*/ 151461 w 275286"/>
                <a:gd name="connsiteY14" fmla="*/ 586740 h 586740"/>
                <a:gd name="connsiteX15" fmla="*/ 151461 w 275286"/>
                <a:gd name="connsiteY15" fmla="*/ 314325 h 586740"/>
                <a:gd name="connsiteX16" fmla="*/ 189561 w 275286"/>
                <a:gd name="connsiteY16" fmla="*/ 314325 h 586740"/>
                <a:gd name="connsiteX17" fmla="*/ 189561 w 275286"/>
                <a:gd name="connsiteY17" fmla="*/ 585787 h 586740"/>
                <a:gd name="connsiteX18" fmla="*/ 246711 w 275286"/>
                <a:gd name="connsiteY18" fmla="*/ 585787 h 586740"/>
                <a:gd name="connsiteX19" fmla="*/ 246711 w 275286"/>
                <a:gd name="connsiteY19" fmla="*/ 277178 h 586740"/>
                <a:gd name="connsiteX20" fmla="*/ 220994 w 275286"/>
                <a:gd name="connsiteY20" fmla="*/ 220027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286" h="586740">
                  <a:moveTo>
                    <a:pt x="220994" y="220027"/>
                  </a:moveTo>
                  <a:lnTo>
                    <a:pt x="263856" y="61913"/>
                  </a:lnTo>
                  <a:cubicBezTo>
                    <a:pt x="265761" y="53340"/>
                    <a:pt x="270524" y="45720"/>
                    <a:pt x="275286" y="39052"/>
                  </a:cubicBezTo>
                  <a:cubicBezTo>
                    <a:pt x="260046" y="25717"/>
                    <a:pt x="240996" y="15240"/>
                    <a:pt x="220994" y="8572"/>
                  </a:cubicBezTo>
                  <a:cubicBezTo>
                    <a:pt x="204801" y="2857"/>
                    <a:pt x="187656" y="0"/>
                    <a:pt x="169559" y="0"/>
                  </a:cubicBezTo>
                  <a:cubicBezTo>
                    <a:pt x="151461" y="0"/>
                    <a:pt x="134316" y="2857"/>
                    <a:pt x="118124" y="8572"/>
                  </a:cubicBezTo>
                  <a:cubicBezTo>
                    <a:pt x="92406" y="17145"/>
                    <a:pt x="70499" y="31432"/>
                    <a:pt x="52401" y="50482"/>
                  </a:cubicBezTo>
                  <a:cubicBezTo>
                    <a:pt x="48591" y="55245"/>
                    <a:pt x="45734" y="60007"/>
                    <a:pt x="43829" y="65722"/>
                  </a:cubicBezTo>
                  <a:lnTo>
                    <a:pt x="966" y="224790"/>
                  </a:lnTo>
                  <a:cubicBezTo>
                    <a:pt x="-2844" y="240030"/>
                    <a:pt x="4776" y="257175"/>
                    <a:pt x="20969" y="260985"/>
                  </a:cubicBezTo>
                  <a:cubicBezTo>
                    <a:pt x="23826" y="261938"/>
                    <a:pt x="25731" y="261938"/>
                    <a:pt x="28589" y="261938"/>
                  </a:cubicBezTo>
                  <a:cubicBezTo>
                    <a:pt x="40971" y="261938"/>
                    <a:pt x="52401" y="253365"/>
                    <a:pt x="56211" y="240983"/>
                  </a:cubicBezTo>
                  <a:lnTo>
                    <a:pt x="94311" y="101918"/>
                  </a:lnTo>
                  <a:lnTo>
                    <a:pt x="94311" y="586740"/>
                  </a:lnTo>
                  <a:lnTo>
                    <a:pt x="151461" y="586740"/>
                  </a:lnTo>
                  <a:lnTo>
                    <a:pt x="151461" y="314325"/>
                  </a:lnTo>
                  <a:lnTo>
                    <a:pt x="189561" y="314325"/>
                  </a:lnTo>
                  <a:lnTo>
                    <a:pt x="189561" y="585787"/>
                  </a:lnTo>
                  <a:lnTo>
                    <a:pt x="246711" y="585787"/>
                  </a:lnTo>
                  <a:lnTo>
                    <a:pt x="246711" y="277178"/>
                  </a:lnTo>
                  <a:cubicBezTo>
                    <a:pt x="226709" y="267653"/>
                    <a:pt x="215279" y="243840"/>
                    <a:pt x="220994" y="220027"/>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4" name="Freeform: Shape 33">
              <a:extLst>
                <a:ext uri="{FF2B5EF4-FFF2-40B4-BE49-F238E27FC236}">
                  <a16:creationId xmlns:a16="http://schemas.microsoft.com/office/drawing/2014/main" id="{68BD7DCC-E64B-4B40-8ADB-34D3FD88ED7F}"/>
                </a:ext>
              </a:extLst>
            </p:cNvPr>
            <p:cNvSpPr/>
            <p:nvPr/>
          </p:nvSpPr>
          <p:spPr>
            <a:xfrm>
              <a:off x="9752647" y="691285"/>
              <a:ext cx="276169" cy="585787"/>
            </a:xfrm>
            <a:custGeom>
              <a:avLst/>
              <a:gdLst>
                <a:gd name="connsiteX0" fmla="*/ 275273 w 276169"/>
                <a:gd name="connsiteY0" fmla="*/ 223838 h 585787"/>
                <a:gd name="connsiteX1" fmla="*/ 231457 w 276169"/>
                <a:gd name="connsiteY1" fmla="*/ 65723 h 585787"/>
                <a:gd name="connsiteX2" fmla="*/ 222885 w 276169"/>
                <a:gd name="connsiteY2" fmla="*/ 50483 h 585787"/>
                <a:gd name="connsiteX3" fmla="*/ 157163 w 276169"/>
                <a:gd name="connsiteY3" fmla="*/ 8573 h 585787"/>
                <a:gd name="connsiteX4" fmla="*/ 105727 w 276169"/>
                <a:gd name="connsiteY4" fmla="*/ 0 h 585787"/>
                <a:gd name="connsiteX5" fmla="*/ 54292 w 276169"/>
                <a:gd name="connsiteY5" fmla="*/ 8573 h 585787"/>
                <a:gd name="connsiteX6" fmla="*/ 0 w 276169"/>
                <a:gd name="connsiteY6" fmla="*/ 39053 h 585787"/>
                <a:gd name="connsiteX7" fmla="*/ 11430 w 276169"/>
                <a:gd name="connsiteY7" fmla="*/ 60960 h 585787"/>
                <a:gd name="connsiteX8" fmla="*/ 54292 w 276169"/>
                <a:gd name="connsiteY8" fmla="*/ 219075 h 585787"/>
                <a:gd name="connsiteX9" fmla="*/ 28575 w 276169"/>
                <a:gd name="connsiteY9" fmla="*/ 276225 h 585787"/>
                <a:gd name="connsiteX10" fmla="*/ 28575 w 276169"/>
                <a:gd name="connsiteY10" fmla="*/ 585788 h 585787"/>
                <a:gd name="connsiteX11" fmla="*/ 85725 w 276169"/>
                <a:gd name="connsiteY11" fmla="*/ 585788 h 585787"/>
                <a:gd name="connsiteX12" fmla="*/ 85725 w 276169"/>
                <a:gd name="connsiteY12" fmla="*/ 313373 h 585787"/>
                <a:gd name="connsiteX13" fmla="*/ 123825 w 276169"/>
                <a:gd name="connsiteY13" fmla="*/ 313373 h 585787"/>
                <a:gd name="connsiteX14" fmla="*/ 123825 w 276169"/>
                <a:gd name="connsiteY14" fmla="*/ 584835 h 585787"/>
                <a:gd name="connsiteX15" fmla="*/ 180975 w 276169"/>
                <a:gd name="connsiteY15" fmla="*/ 584835 h 585787"/>
                <a:gd name="connsiteX16" fmla="*/ 180975 w 276169"/>
                <a:gd name="connsiteY16" fmla="*/ 100965 h 585787"/>
                <a:gd name="connsiteX17" fmla="*/ 219075 w 276169"/>
                <a:gd name="connsiteY17" fmla="*/ 240030 h 585787"/>
                <a:gd name="connsiteX18" fmla="*/ 246698 w 276169"/>
                <a:gd name="connsiteY18" fmla="*/ 260985 h 585787"/>
                <a:gd name="connsiteX19" fmla="*/ 254317 w 276169"/>
                <a:gd name="connsiteY19" fmla="*/ 260033 h 585787"/>
                <a:gd name="connsiteX20" fmla="*/ 275273 w 276169"/>
                <a:gd name="connsiteY20" fmla="*/ 22383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69" h="585787">
                  <a:moveTo>
                    <a:pt x="275273" y="223838"/>
                  </a:moveTo>
                  <a:lnTo>
                    <a:pt x="231457" y="65723"/>
                  </a:lnTo>
                  <a:cubicBezTo>
                    <a:pt x="229552" y="60008"/>
                    <a:pt x="226695" y="54293"/>
                    <a:pt x="222885" y="50483"/>
                  </a:cubicBezTo>
                  <a:cubicBezTo>
                    <a:pt x="204788" y="31433"/>
                    <a:pt x="181927" y="17145"/>
                    <a:pt x="157163" y="8573"/>
                  </a:cubicBezTo>
                  <a:cubicBezTo>
                    <a:pt x="140970" y="2858"/>
                    <a:pt x="123825" y="0"/>
                    <a:pt x="105727" y="0"/>
                  </a:cubicBezTo>
                  <a:cubicBezTo>
                    <a:pt x="87630" y="0"/>
                    <a:pt x="70485" y="2858"/>
                    <a:pt x="54292" y="8573"/>
                  </a:cubicBezTo>
                  <a:cubicBezTo>
                    <a:pt x="34290" y="15240"/>
                    <a:pt x="16192" y="25718"/>
                    <a:pt x="0" y="39053"/>
                  </a:cubicBezTo>
                  <a:cubicBezTo>
                    <a:pt x="5715" y="45720"/>
                    <a:pt x="9525" y="53340"/>
                    <a:pt x="11430" y="60960"/>
                  </a:cubicBezTo>
                  <a:lnTo>
                    <a:pt x="54292" y="219075"/>
                  </a:lnTo>
                  <a:cubicBezTo>
                    <a:pt x="60960" y="242888"/>
                    <a:pt x="48577" y="266700"/>
                    <a:pt x="28575" y="276225"/>
                  </a:cubicBezTo>
                  <a:lnTo>
                    <a:pt x="28575" y="585788"/>
                  </a:lnTo>
                  <a:lnTo>
                    <a:pt x="85725" y="585788"/>
                  </a:lnTo>
                  <a:lnTo>
                    <a:pt x="85725" y="313373"/>
                  </a:lnTo>
                  <a:lnTo>
                    <a:pt x="123825" y="313373"/>
                  </a:lnTo>
                  <a:lnTo>
                    <a:pt x="123825" y="584835"/>
                  </a:lnTo>
                  <a:lnTo>
                    <a:pt x="180975" y="584835"/>
                  </a:lnTo>
                  <a:lnTo>
                    <a:pt x="180975" y="100965"/>
                  </a:lnTo>
                  <a:lnTo>
                    <a:pt x="219075" y="240030"/>
                  </a:lnTo>
                  <a:cubicBezTo>
                    <a:pt x="222885" y="252413"/>
                    <a:pt x="234315" y="260985"/>
                    <a:pt x="246698" y="260985"/>
                  </a:cubicBezTo>
                  <a:cubicBezTo>
                    <a:pt x="249555" y="260985"/>
                    <a:pt x="251460" y="260985"/>
                    <a:pt x="254317" y="260033"/>
                  </a:cubicBezTo>
                  <a:cubicBezTo>
                    <a:pt x="270510" y="256223"/>
                    <a:pt x="279082" y="239078"/>
                    <a:pt x="275273" y="223838"/>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35" name="Graphic 24" descr="Circles with arrows">
            <a:extLst>
              <a:ext uri="{FF2B5EF4-FFF2-40B4-BE49-F238E27FC236}">
                <a16:creationId xmlns:a16="http://schemas.microsoft.com/office/drawing/2014/main" id="{89AFFD9E-DF94-4A0F-908F-3F8650D73C0C}"/>
              </a:ext>
            </a:extLst>
          </p:cNvPr>
          <p:cNvGrpSpPr/>
          <p:nvPr/>
        </p:nvGrpSpPr>
        <p:grpSpPr>
          <a:xfrm>
            <a:off x="7342633" y="3837215"/>
            <a:ext cx="638476" cy="638476"/>
            <a:chOff x="9313050" y="600303"/>
            <a:chExt cx="914400" cy="914400"/>
          </a:xfrm>
          <a:solidFill>
            <a:schemeClr val="bg1"/>
          </a:solidFill>
        </p:grpSpPr>
        <p:sp>
          <p:nvSpPr>
            <p:cNvPr id="36" name="Freeform: Shape 35">
              <a:extLst>
                <a:ext uri="{FF2B5EF4-FFF2-40B4-BE49-F238E27FC236}">
                  <a16:creationId xmlns:a16="http://schemas.microsoft.com/office/drawing/2014/main" id="{E5722E04-353A-4AAD-8A0D-60C951705BFC}"/>
                </a:ext>
              </a:extLst>
            </p:cNvPr>
            <p:cNvSpPr/>
            <p:nvPr/>
          </p:nvSpPr>
          <p:spPr>
            <a:xfrm>
              <a:off x="9834104" y="78660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7" name="Freeform: Shape 36">
              <a:extLst>
                <a:ext uri="{FF2B5EF4-FFF2-40B4-BE49-F238E27FC236}">
                  <a16:creationId xmlns:a16="http://schemas.microsoft.com/office/drawing/2014/main" id="{CF692E96-11A7-427C-9FBC-0E40EAB21F01}"/>
                </a:ext>
              </a:extLst>
            </p:cNvPr>
            <p:cNvSpPr/>
            <p:nvPr/>
          </p:nvSpPr>
          <p:spPr>
            <a:xfrm>
              <a:off x="9487577" y="832712"/>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8" name="Freeform: Shape 37">
              <a:extLst>
                <a:ext uri="{FF2B5EF4-FFF2-40B4-BE49-F238E27FC236}">
                  <a16:creationId xmlns:a16="http://schemas.microsoft.com/office/drawing/2014/main" id="{64D9B652-0039-4826-AB7E-0B6E3174C695}"/>
                </a:ext>
              </a:extLst>
            </p:cNvPr>
            <p:cNvSpPr/>
            <p:nvPr/>
          </p:nvSpPr>
          <p:spPr>
            <a:xfrm>
              <a:off x="9658683" y="123412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9" name="Freeform: Shape 38">
              <a:extLst>
                <a:ext uri="{FF2B5EF4-FFF2-40B4-BE49-F238E27FC236}">
                  <a16:creationId xmlns:a16="http://schemas.microsoft.com/office/drawing/2014/main" id="{0A23A04B-05C6-494C-B711-FE2BDFA19353}"/>
                </a:ext>
              </a:extLst>
            </p:cNvPr>
            <p:cNvSpPr/>
            <p:nvPr/>
          </p:nvSpPr>
          <p:spPr>
            <a:xfrm>
              <a:off x="9484500" y="114932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0" name="Freeform: Shape 39">
              <a:extLst>
                <a:ext uri="{FF2B5EF4-FFF2-40B4-BE49-F238E27FC236}">
                  <a16:creationId xmlns:a16="http://schemas.microsoft.com/office/drawing/2014/main" id="{4A029E61-3977-45EE-AB05-EDCEF28B1FAC}"/>
                </a:ext>
              </a:extLst>
            </p:cNvPr>
            <p:cNvSpPr/>
            <p:nvPr/>
          </p:nvSpPr>
          <p:spPr>
            <a:xfrm>
              <a:off x="9946462" y="108417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1" name="Freeform: Shape 40">
              <a:extLst>
                <a:ext uri="{FF2B5EF4-FFF2-40B4-BE49-F238E27FC236}">
                  <a16:creationId xmlns:a16="http://schemas.microsoft.com/office/drawing/2014/main" id="{592835B9-3F9B-4612-AD56-DC7D3B66761D}"/>
                </a:ext>
              </a:extLst>
            </p:cNvPr>
            <p:cNvSpPr/>
            <p:nvPr/>
          </p:nvSpPr>
          <p:spPr>
            <a:xfrm>
              <a:off x="9663093" y="72041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42" name="Graphic 26" descr="Open book">
            <a:extLst>
              <a:ext uri="{FF2B5EF4-FFF2-40B4-BE49-F238E27FC236}">
                <a16:creationId xmlns:a16="http://schemas.microsoft.com/office/drawing/2014/main" id="{5737BA71-D074-4313-963C-0816D9C37226}"/>
              </a:ext>
            </a:extLst>
          </p:cNvPr>
          <p:cNvGrpSpPr/>
          <p:nvPr/>
        </p:nvGrpSpPr>
        <p:grpSpPr>
          <a:xfrm>
            <a:off x="8455059" y="4975317"/>
            <a:ext cx="655080" cy="655080"/>
            <a:chOff x="9463050" y="750303"/>
            <a:chExt cx="914400" cy="914400"/>
          </a:xfrm>
          <a:solidFill>
            <a:schemeClr val="bg1"/>
          </a:solidFill>
        </p:grpSpPr>
        <p:sp>
          <p:nvSpPr>
            <p:cNvPr id="43" name="Freeform: Shape 42">
              <a:extLst>
                <a:ext uri="{FF2B5EF4-FFF2-40B4-BE49-F238E27FC236}">
                  <a16:creationId xmlns:a16="http://schemas.microsoft.com/office/drawing/2014/main" id="{7FC18F47-9111-4AB3-BE83-B572D9E35045}"/>
                </a:ext>
              </a:extLst>
            </p:cNvPr>
            <p:cNvSpPr/>
            <p:nvPr/>
          </p:nvSpPr>
          <p:spPr>
            <a:xfrm>
              <a:off x="9501150" y="959853"/>
              <a:ext cx="838200" cy="561975"/>
            </a:xfrm>
            <a:custGeom>
              <a:avLst/>
              <a:gdLst>
                <a:gd name="connsiteX0" fmla="*/ 781050 w 838200"/>
                <a:gd name="connsiteY0" fmla="*/ 0 h 561975"/>
                <a:gd name="connsiteX1" fmla="*/ 781050 w 838200"/>
                <a:gd name="connsiteY1" fmla="*/ 466725 h 561975"/>
                <a:gd name="connsiteX2" fmla="*/ 57150 w 838200"/>
                <a:gd name="connsiteY2" fmla="*/ 466725 h 561975"/>
                <a:gd name="connsiteX3" fmla="*/ 57150 w 838200"/>
                <a:gd name="connsiteY3" fmla="*/ 0 h 561975"/>
                <a:gd name="connsiteX4" fmla="*/ 0 w 838200"/>
                <a:gd name="connsiteY4" fmla="*/ 0 h 561975"/>
                <a:gd name="connsiteX5" fmla="*/ 0 w 838200"/>
                <a:gd name="connsiteY5" fmla="*/ 533400 h 561975"/>
                <a:gd name="connsiteX6" fmla="*/ 333375 w 838200"/>
                <a:gd name="connsiteY6" fmla="*/ 533400 h 561975"/>
                <a:gd name="connsiteX7" fmla="*/ 361950 w 838200"/>
                <a:gd name="connsiteY7" fmla="*/ 561975 h 561975"/>
                <a:gd name="connsiteX8" fmla="*/ 476250 w 838200"/>
                <a:gd name="connsiteY8" fmla="*/ 561975 h 561975"/>
                <a:gd name="connsiteX9" fmla="*/ 504825 w 838200"/>
                <a:gd name="connsiteY9" fmla="*/ 533400 h 561975"/>
                <a:gd name="connsiteX10" fmla="*/ 838200 w 838200"/>
                <a:gd name="connsiteY10" fmla="*/ 533400 h 561975"/>
                <a:gd name="connsiteX11" fmla="*/ 838200 w 838200"/>
                <a:gd name="connsiteY11" fmla="*/ 0 h 561975"/>
                <a:gd name="connsiteX12" fmla="*/ 781050 w 838200"/>
                <a:gd name="connsiteY12"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561975">
                  <a:moveTo>
                    <a:pt x="781050" y="0"/>
                  </a:moveTo>
                  <a:lnTo>
                    <a:pt x="781050" y="466725"/>
                  </a:lnTo>
                  <a:lnTo>
                    <a:pt x="57150" y="466725"/>
                  </a:lnTo>
                  <a:lnTo>
                    <a:pt x="57150" y="0"/>
                  </a:lnTo>
                  <a:lnTo>
                    <a:pt x="0" y="0"/>
                  </a:lnTo>
                  <a:lnTo>
                    <a:pt x="0" y="533400"/>
                  </a:lnTo>
                  <a:lnTo>
                    <a:pt x="333375" y="533400"/>
                  </a:lnTo>
                  <a:cubicBezTo>
                    <a:pt x="333375" y="549593"/>
                    <a:pt x="345758" y="561975"/>
                    <a:pt x="361950" y="561975"/>
                  </a:cubicBezTo>
                  <a:lnTo>
                    <a:pt x="476250" y="561975"/>
                  </a:lnTo>
                  <a:cubicBezTo>
                    <a:pt x="492443" y="561975"/>
                    <a:pt x="504825" y="549593"/>
                    <a:pt x="504825" y="533400"/>
                  </a:cubicBezTo>
                  <a:lnTo>
                    <a:pt x="838200" y="533400"/>
                  </a:lnTo>
                  <a:lnTo>
                    <a:pt x="838200" y="0"/>
                  </a:lnTo>
                  <a:lnTo>
                    <a:pt x="781050" y="0"/>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4" name="Freeform: Shape 43">
              <a:extLst>
                <a:ext uri="{FF2B5EF4-FFF2-40B4-BE49-F238E27FC236}">
                  <a16:creationId xmlns:a16="http://schemas.microsoft.com/office/drawing/2014/main" id="{B33FAF1E-CF29-498E-AD32-BDE96019A92F}"/>
                </a:ext>
              </a:extLst>
            </p:cNvPr>
            <p:cNvSpPr/>
            <p:nvPr/>
          </p:nvSpPr>
          <p:spPr>
            <a:xfrm>
              <a:off x="9596400" y="902703"/>
              <a:ext cx="647700" cy="485775"/>
            </a:xfrm>
            <a:custGeom>
              <a:avLst/>
              <a:gdLst>
                <a:gd name="connsiteX0" fmla="*/ 647700 w 647700"/>
                <a:gd name="connsiteY0" fmla="*/ 0 h 485775"/>
                <a:gd name="connsiteX1" fmla="*/ 0 w 647700"/>
                <a:gd name="connsiteY1" fmla="*/ 0 h 485775"/>
                <a:gd name="connsiteX2" fmla="*/ 0 w 647700"/>
                <a:gd name="connsiteY2" fmla="*/ 485775 h 485775"/>
                <a:gd name="connsiteX3" fmla="*/ 647700 w 647700"/>
                <a:gd name="connsiteY3" fmla="*/ 485775 h 485775"/>
                <a:gd name="connsiteX4" fmla="*/ 647700 w 647700"/>
                <a:gd name="connsiteY4" fmla="*/ 0 h 485775"/>
                <a:gd name="connsiteX5" fmla="*/ 57150 w 647700"/>
                <a:gd name="connsiteY5" fmla="*/ 57150 h 485775"/>
                <a:gd name="connsiteX6" fmla="*/ 304800 w 647700"/>
                <a:gd name="connsiteY6" fmla="*/ 57150 h 485775"/>
                <a:gd name="connsiteX7" fmla="*/ 304800 w 647700"/>
                <a:gd name="connsiteY7" fmla="*/ 428625 h 485775"/>
                <a:gd name="connsiteX8" fmla="*/ 57150 w 647700"/>
                <a:gd name="connsiteY8" fmla="*/ 428625 h 485775"/>
                <a:gd name="connsiteX9" fmla="*/ 57150 w 647700"/>
                <a:gd name="connsiteY9" fmla="*/ 57150 h 485775"/>
                <a:gd name="connsiteX10" fmla="*/ 590550 w 647700"/>
                <a:gd name="connsiteY10" fmla="*/ 428625 h 485775"/>
                <a:gd name="connsiteX11" fmla="*/ 342900 w 647700"/>
                <a:gd name="connsiteY11" fmla="*/ 428625 h 485775"/>
                <a:gd name="connsiteX12" fmla="*/ 342900 w 647700"/>
                <a:gd name="connsiteY12" fmla="*/ 57150 h 485775"/>
                <a:gd name="connsiteX13" fmla="*/ 590550 w 647700"/>
                <a:gd name="connsiteY13" fmla="*/ 57150 h 485775"/>
                <a:gd name="connsiteX14" fmla="*/ 590550 w 647700"/>
                <a:gd name="connsiteY14" fmla="*/ 42862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700" h="485775">
                  <a:moveTo>
                    <a:pt x="647700" y="0"/>
                  </a:moveTo>
                  <a:lnTo>
                    <a:pt x="0" y="0"/>
                  </a:lnTo>
                  <a:lnTo>
                    <a:pt x="0" y="485775"/>
                  </a:lnTo>
                  <a:lnTo>
                    <a:pt x="647700" y="485775"/>
                  </a:lnTo>
                  <a:lnTo>
                    <a:pt x="647700" y="0"/>
                  </a:lnTo>
                  <a:close/>
                  <a:moveTo>
                    <a:pt x="57150" y="57150"/>
                  </a:moveTo>
                  <a:lnTo>
                    <a:pt x="304800" y="57150"/>
                  </a:lnTo>
                  <a:lnTo>
                    <a:pt x="304800" y="428625"/>
                  </a:lnTo>
                  <a:lnTo>
                    <a:pt x="57150" y="428625"/>
                  </a:lnTo>
                  <a:lnTo>
                    <a:pt x="57150" y="57150"/>
                  </a:lnTo>
                  <a:close/>
                  <a:moveTo>
                    <a:pt x="590550" y="428625"/>
                  </a:moveTo>
                  <a:lnTo>
                    <a:pt x="342900" y="428625"/>
                  </a:lnTo>
                  <a:lnTo>
                    <a:pt x="342900" y="57150"/>
                  </a:lnTo>
                  <a:lnTo>
                    <a:pt x="590550" y="57150"/>
                  </a:lnTo>
                  <a:lnTo>
                    <a:pt x="590550" y="42862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5" name="Freeform: Shape 44">
              <a:extLst>
                <a:ext uri="{FF2B5EF4-FFF2-40B4-BE49-F238E27FC236}">
                  <a16:creationId xmlns:a16="http://schemas.microsoft.com/office/drawing/2014/main" id="{E4AF5E45-EDA6-497F-BA94-9727E45B0344}"/>
                </a:ext>
              </a:extLst>
            </p:cNvPr>
            <p:cNvSpPr/>
            <p:nvPr/>
          </p:nvSpPr>
          <p:spPr>
            <a:xfrm>
              <a:off x="9996450" y="1055103"/>
              <a:ext cx="133350" cy="28575"/>
            </a:xfrm>
            <a:custGeom>
              <a:avLst/>
              <a:gdLst>
                <a:gd name="connsiteX0" fmla="*/ 0 w 133350"/>
                <a:gd name="connsiteY0" fmla="*/ 0 h 28575"/>
                <a:gd name="connsiteX1" fmla="*/ 133350 w 133350"/>
                <a:gd name="connsiteY1" fmla="*/ 0 h 28575"/>
                <a:gd name="connsiteX2" fmla="*/ 133350 w 133350"/>
                <a:gd name="connsiteY2" fmla="*/ 28575 h 28575"/>
                <a:gd name="connsiteX3" fmla="*/ 0 w 1333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33350" h="28575">
                  <a:moveTo>
                    <a:pt x="0" y="0"/>
                  </a:moveTo>
                  <a:lnTo>
                    <a:pt x="133350" y="0"/>
                  </a:lnTo>
                  <a:lnTo>
                    <a:pt x="133350"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6" name="Freeform: Shape 45">
              <a:extLst>
                <a:ext uri="{FF2B5EF4-FFF2-40B4-BE49-F238E27FC236}">
                  <a16:creationId xmlns:a16="http://schemas.microsoft.com/office/drawing/2014/main" id="{63C65A62-43E9-4062-B2F8-784B774FC0CD}"/>
                </a:ext>
              </a:extLst>
            </p:cNvPr>
            <p:cNvSpPr/>
            <p:nvPr/>
          </p:nvSpPr>
          <p:spPr>
            <a:xfrm>
              <a:off x="9996450" y="1112253"/>
              <a:ext cx="133350" cy="28575"/>
            </a:xfrm>
            <a:custGeom>
              <a:avLst/>
              <a:gdLst>
                <a:gd name="connsiteX0" fmla="*/ 0 w 133350"/>
                <a:gd name="connsiteY0" fmla="*/ 0 h 28575"/>
                <a:gd name="connsiteX1" fmla="*/ 133350 w 133350"/>
                <a:gd name="connsiteY1" fmla="*/ 0 h 28575"/>
                <a:gd name="connsiteX2" fmla="*/ 133350 w 133350"/>
                <a:gd name="connsiteY2" fmla="*/ 28575 h 28575"/>
                <a:gd name="connsiteX3" fmla="*/ 0 w 1333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33350" h="28575">
                  <a:moveTo>
                    <a:pt x="0" y="0"/>
                  </a:moveTo>
                  <a:lnTo>
                    <a:pt x="133350" y="0"/>
                  </a:lnTo>
                  <a:lnTo>
                    <a:pt x="133350"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7" name="Freeform: Shape 46">
              <a:extLst>
                <a:ext uri="{FF2B5EF4-FFF2-40B4-BE49-F238E27FC236}">
                  <a16:creationId xmlns:a16="http://schemas.microsoft.com/office/drawing/2014/main" id="{5DB059EB-C59A-470B-99D2-852F3C0EA6E6}"/>
                </a:ext>
              </a:extLst>
            </p:cNvPr>
            <p:cNvSpPr/>
            <p:nvPr/>
          </p:nvSpPr>
          <p:spPr>
            <a:xfrm>
              <a:off x="9996450" y="1169403"/>
              <a:ext cx="92392" cy="28575"/>
            </a:xfrm>
            <a:custGeom>
              <a:avLst/>
              <a:gdLst>
                <a:gd name="connsiteX0" fmla="*/ 0 w 92392"/>
                <a:gd name="connsiteY0" fmla="*/ 0 h 28575"/>
                <a:gd name="connsiteX1" fmla="*/ 92392 w 92392"/>
                <a:gd name="connsiteY1" fmla="*/ 0 h 28575"/>
                <a:gd name="connsiteX2" fmla="*/ 92392 w 92392"/>
                <a:gd name="connsiteY2" fmla="*/ 28575 h 28575"/>
                <a:gd name="connsiteX3" fmla="*/ 0 w 9239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92392" h="28575">
                  <a:moveTo>
                    <a:pt x="0" y="0"/>
                  </a:moveTo>
                  <a:lnTo>
                    <a:pt x="92392" y="0"/>
                  </a:lnTo>
                  <a:lnTo>
                    <a:pt x="92392"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TextBox 51">
            <a:extLst>
              <a:ext uri="{FF2B5EF4-FFF2-40B4-BE49-F238E27FC236}">
                <a16:creationId xmlns:a16="http://schemas.microsoft.com/office/drawing/2014/main" id="{71073CFD-8840-4992-B93C-2E77C09C2F0A}"/>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2" name="TextBox 1">
            <a:extLst>
              <a:ext uri="{FF2B5EF4-FFF2-40B4-BE49-F238E27FC236}">
                <a16:creationId xmlns:a16="http://schemas.microsoft.com/office/drawing/2014/main" id="{59125D64-F620-4105-BF0B-BB70865352F2}"/>
              </a:ext>
            </a:extLst>
          </p:cNvPr>
          <p:cNvSpPr txBox="1"/>
          <p:nvPr/>
        </p:nvSpPr>
        <p:spPr>
          <a:xfrm>
            <a:off x="366594" y="2592814"/>
            <a:ext cx="6445014" cy="2935227"/>
          </a:xfrm>
          <a:prstGeom prst="rect">
            <a:avLst/>
          </a:prstGeom>
          <a:noFill/>
        </p:spPr>
        <p:txBody>
          <a:bodyPr wrap="square" rtlCol="0">
            <a:spAutoFit/>
          </a:bodyPr>
          <a:lstStyle/>
          <a:p>
            <a:pPr marL="457200" algn="l">
              <a:lnSpc>
                <a:spcPct val="150000"/>
              </a:lnSpc>
              <a:spcAft>
                <a:spcPts val="1000"/>
              </a:spcAft>
            </a:pP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Mạng xã hội hiện nay có nhiều dạng thức và tính năng khác nhau, và có thể truy cập dễ dàng từ nhiều phương tiện, thiết bị như máy tính bảng , laptop, điện thoại di động,…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l">
              <a:lnSpc>
                <a:spcPct val="150000"/>
              </a:lnSpc>
              <a:spcAft>
                <a:spcPts val="1000"/>
              </a:spcAft>
            </a:pP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 người tham gia vào dịch vụ mạng xã hội còn được gọi là người dùng mạng hay cư dân mạng.</a:t>
            </a:r>
          </a:p>
        </p:txBody>
      </p:sp>
      <p:sp>
        <p:nvSpPr>
          <p:cNvPr id="53" name="TextBox 52">
            <a:extLst>
              <a:ext uri="{FF2B5EF4-FFF2-40B4-BE49-F238E27FC236}">
                <a16:creationId xmlns:a16="http://schemas.microsoft.com/office/drawing/2014/main" id="{52A1C01D-7BD6-46D4-9016-BD12FAF3918B}"/>
              </a:ext>
            </a:extLst>
          </p:cNvPr>
          <p:cNvSpPr txBox="1"/>
          <p:nvPr/>
        </p:nvSpPr>
        <p:spPr>
          <a:xfrm>
            <a:off x="860168" y="1861137"/>
            <a:ext cx="3629520" cy="461665"/>
          </a:xfrm>
          <a:prstGeom prst="rect">
            <a:avLst/>
          </a:prstGeom>
          <a:noFill/>
        </p:spPr>
        <p:txBody>
          <a:bodyPr wrap="none" rtlCol="0">
            <a:spAutoFit/>
          </a:bodyPr>
          <a:lstStyle/>
          <a:p>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1. Khái niệm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508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E596D77-1E30-4C04-A98A-A392DCCEF184}"/>
              </a:ext>
            </a:extLst>
          </p:cNvPr>
          <p:cNvSpPr/>
          <p:nvPr/>
        </p:nvSpPr>
        <p:spPr>
          <a:xfrm>
            <a:off x="743641" y="1320105"/>
            <a:ext cx="1448893" cy="436258"/>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186502B-D7ED-4B70-94D3-314307B6FD6E}"/>
              </a:ext>
            </a:extLst>
          </p:cNvPr>
          <p:cNvGrpSpPr/>
          <p:nvPr/>
        </p:nvGrpSpPr>
        <p:grpSpPr>
          <a:xfrm>
            <a:off x="0" y="0"/>
            <a:ext cx="1057275" cy="1028699"/>
            <a:chOff x="0" y="0"/>
            <a:chExt cx="1057275" cy="1028699"/>
          </a:xfrm>
        </p:grpSpPr>
        <p:sp>
          <p:nvSpPr>
            <p:cNvPr id="18" name="Right Triangle 17">
              <a:extLst>
                <a:ext uri="{FF2B5EF4-FFF2-40B4-BE49-F238E27FC236}">
                  <a16:creationId xmlns:a16="http://schemas.microsoft.com/office/drawing/2014/main" id="{7A905A2B-AD28-44A2-821F-ABDC0A6A339D}"/>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E7E7C49-8AF0-4E11-806D-20F133EA8995}"/>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76BD2F61-A1DD-4199-ABC0-E5CE82087582}"/>
              </a:ext>
            </a:extLst>
          </p:cNvPr>
          <p:cNvSpPr txBox="1"/>
          <p:nvPr/>
        </p:nvSpPr>
        <p:spPr>
          <a:xfrm>
            <a:off x="300580" y="1818732"/>
            <a:ext cx="4982619" cy="579967"/>
          </a:xfrm>
          <a:prstGeom prst="rect">
            <a:avLst/>
          </a:prstGeom>
          <a:noFill/>
        </p:spPr>
        <p:txBody>
          <a:bodyPr wrap="square" rtlCol="0">
            <a:spAutoFit/>
          </a:bodyPr>
          <a:lstStyle/>
          <a:p>
            <a:pPr marL="457200">
              <a:lnSpc>
                <a:spcPct val="150000"/>
              </a:lnSpc>
              <a:spcAft>
                <a:spcPts val="1000"/>
              </a:spcAft>
            </a:pPr>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2. Phân loại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0A208DB-0CB9-4E41-B917-1C68147F7B30}"/>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4" name="TextBox 3">
            <a:extLst>
              <a:ext uri="{FF2B5EF4-FFF2-40B4-BE49-F238E27FC236}">
                <a16:creationId xmlns:a16="http://schemas.microsoft.com/office/drawing/2014/main" id="{CBD7CE92-FFF2-463F-A2D3-C18720E48D12}"/>
              </a:ext>
            </a:extLst>
          </p:cNvPr>
          <p:cNvSpPr txBox="1"/>
          <p:nvPr/>
        </p:nvSpPr>
        <p:spPr>
          <a:xfrm>
            <a:off x="654414" y="2991688"/>
            <a:ext cx="5175967" cy="3396892"/>
          </a:xfrm>
          <a:prstGeom prst="rect">
            <a:avLst/>
          </a:prstGeom>
          <a:noFill/>
        </p:spPr>
        <p:txBody>
          <a:bodyPr wrap="square" rtlCol="0">
            <a:spAutoFit/>
          </a:bodyPr>
          <a:lstStyle/>
          <a:p>
            <a:pPr lvl="0" algn="l">
              <a:lnSpc>
                <a:spcPct val="150000"/>
              </a:lnSpc>
              <a:spcAft>
                <a:spcPts val="1000"/>
              </a:spcAft>
              <a:buSzPts val="1000"/>
              <a:tabLst>
                <a:tab pos="457200" algn="l"/>
              </a:tabLst>
            </a:pPr>
            <a:r>
              <a:rPr lang="en-US" sz="2000">
                <a:effectLst/>
                <a:latin typeface="Times New Roman" panose="02020603050405020304" pitchFamily="18" charset="0"/>
                <a:ea typeface="Calibri" panose="020F0502020204030204" pitchFamily="34" charset="0"/>
                <a:cs typeface="Times New Roman" panose="02020603050405020304" pitchFamily="18" charset="0"/>
              </a:rPr>
              <a:t>Các dịch vụ mạng xã hội giao lưu được sử dụng chủ yếu để giao lưu với bạn bè hiện tại (ví dụ: </a:t>
            </a:r>
            <a:r>
              <a:rPr lang="en-US" sz="2000" u="sng">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tooltip="Facebook"/>
              </a:rPr>
              <a:t>Facebook</a:t>
            </a:r>
            <a:r>
              <a:rPr lang="en-US" sz="2000">
                <a:effectLst/>
                <a:latin typeface="Times New Roman" panose="02020603050405020304" pitchFamily="18" charset="0"/>
                <a:ea typeface="Calibri" panose="020F0502020204030204" pitchFamily="34" charset="0"/>
                <a:cs typeface="Times New Roman" panose="02020603050405020304" pitchFamily="18" charset="0"/>
              </a:rPr>
              <a:t>, Instagram, Twitter, Telegram, zalo)</a:t>
            </a:r>
          </a:p>
          <a:p>
            <a:pPr lvl="0" algn="l">
              <a:lnSpc>
                <a:spcPct val="150000"/>
              </a:lnSpc>
              <a:spcAft>
                <a:spcPts val="1000"/>
              </a:spcAft>
              <a:buSzPts val="1000"/>
              <a:tabLst>
                <a:tab pos="457200" algn="l"/>
              </a:tabLst>
            </a:pPr>
            <a:r>
              <a:rPr lang="en-US" sz="2000">
                <a:effectLst/>
                <a:latin typeface="Times New Roman" panose="02020603050405020304" pitchFamily="18" charset="0"/>
                <a:ea typeface="Calibri" panose="020F0502020204030204" pitchFamily="34" charset="0"/>
                <a:cs typeface="Times New Roman" panose="02020603050405020304" pitchFamily="18" charset="0"/>
              </a:rPr>
              <a:t>Mạng xã hội trực tuyến là mạng máy tính phân tán, nơi người dùng giao tiếp với nhau thông qua các dịch vụ internet.</a:t>
            </a:r>
          </a:p>
        </p:txBody>
      </p:sp>
      <p:sp>
        <p:nvSpPr>
          <p:cNvPr id="3" name="TextBox 2">
            <a:extLst>
              <a:ext uri="{FF2B5EF4-FFF2-40B4-BE49-F238E27FC236}">
                <a16:creationId xmlns:a16="http://schemas.microsoft.com/office/drawing/2014/main" id="{DDAE4A76-B5E7-40E4-921A-EE88483FF88F}"/>
              </a:ext>
            </a:extLst>
          </p:cNvPr>
          <p:cNvSpPr txBox="1"/>
          <p:nvPr/>
        </p:nvSpPr>
        <p:spPr>
          <a:xfrm>
            <a:off x="654414" y="2461068"/>
            <a:ext cx="4650632" cy="369332"/>
          </a:xfrm>
          <a:prstGeom prst="rect">
            <a:avLst/>
          </a:prstGeom>
          <a:noFill/>
        </p:spPr>
        <p:txBody>
          <a:bodyPr wrap="none" rtlCol="0">
            <a:spAutoFit/>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Dịch vụ mạng xã hội được phân thành bốn loại: </a:t>
            </a:r>
          </a:p>
        </p:txBody>
      </p:sp>
      <p:sp>
        <p:nvSpPr>
          <p:cNvPr id="14" name="Right Triangle 13">
            <a:extLst>
              <a:ext uri="{FF2B5EF4-FFF2-40B4-BE49-F238E27FC236}">
                <a16:creationId xmlns:a16="http://schemas.microsoft.com/office/drawing/2014/main" id="{DACB8769-A788-49FF-966B-725925874AE2}"/>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2">
            <a:extLst>
              <a:ext uri="{FF2B5EF4-FFF2-40B4-BE49-F238E27FC236}">
                <a16:creationId xmlns:a16="http://schemas.microsoft.com/office/drawing/2014/main" id="{B4D44230-B3C6-4438-BCE7-B0CC59ABB89D}"/>
              </a:ext>
            </a:extLst>
          </p:cNvPr>
          <p:cNvSpPr/>
          <p:nvPr/>
        </p:nvSpPr>
        <p:spPr>
          <a:xfrm>
            <a:off x="6254970" y="398134"/>
            <a:ext cx="5881511" cy="5014031"/>
          </a:xfrm>
          <a:prstGeom prst="rect">
            <a:avLst/>
          </a:prstGeom>
          <a:blipFill>
            <a:blip r:embed="rId3"/>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
            <a:extLst>
              <a:ext uri="{FF2B5EF4-FFF2-40B4-BE49-F238E27FC236}">
                <a16:creationId xmlns:a16="http://schemas.microsoft.com/office/drawing/2014/main" id="{3C14C58A-E76F-4AF3-9C19-78948061808C}"/>
              </a:ext>
            </a:extLst>
          </p:cNvPr>
          <p:cNvSpPr/>
          <p:nvPr/>
        </p:nvSpPr>
        <p:spPr>
          <a:xfrm rot="10800000">
            <a:off x="5869406" y="933704"/>
            <a:ext cx="6139543" cy="5164182"/>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9903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a:extLst>
              <a:ext uri="{FF2B5EF4-FFF2-40B4-BE49-F238E27FC236}">
                <a16:creationId xmlns:a16="http://schemas.microsoft.com/office/drawing/2014/main" id="{96E14F1F-AA7F-482C-B37F-CD661FFE1A1E}"/>
              </a:ext>
            </a:extLst>
          </p:cNvPr>
          <p:cNvSpPr/>
          <p:nvPr/>
        </p:nvSpPr>
        <p:spPr>
          <a:xfrm>
            <a:off x="6254970" y="398134"/>
            <a:ext cx="5881511" cy="5014031"/>
          </a:xfrm>
          <a:prstGeom prst="rect">
            <a:avLst/>
          </a:prstGeom>
          <a:blipFill>
            <a:blip r:embed="rId2"/>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
            <a:extLst>
              <a:ext uri="{FF2B5EF4-FFF2-40B4-BE49-F238E27FC236}">
                <a16:creationId xmlns:a16="http://schemas.microsoft.com/office/drawing/2014/main" id="{277B2B11-45EA-4A24-9F13-DDEC592F53C7}"/>
              </a:ext>
            </a:extLst>
          </p:cNvPr>
          <p:cNvSpPr/>
          <p:nvPr/>
        </p:nvSpPr>
        <p:spPr>
          <a:xfrm rot="10800000">
            <a:off x="5869406" y="933704"/>
            <a:ext cx="6139543" cy="5164182"/>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Rounded Corners 7">
            <a:extLst>
              <a:ext uri="{FF2B5EF4-FFF2-40B4-BE49-F238E27FC236}">
                <a16:creationId xmlns:a16="http://schemas.microsoft.com/office/drawing/2014/main" id="{CE596D77-1E30-4C04-A98A-A392DCCEF184}"/>
              </a:ext>
            </a:extLst>
          </p:cNvPr>
          <p:cNvSpPr/>
          <p:nvPr/>
        </p:nvSpPr>
        <p:spPr>
          <a:xfrm>
            <a:off x="743641" y="1320105"/>
            <a:ext cx="1448893" cy="436258"/>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186502B-D7ED-4B70-94D3-314307B6FD6E}"/>
              </a:ext>
            </a:extLst>
          </p:cNvPr>
          <p:cNvGrpSpPr/>
          <p:nvPr/>
        </p:nvGrpSpPr>
        <p:grpSpPr>
          <a:xfrm>
            <a:off x="0" y="0"/>
            <a:ext cx="1057275" cy="1028699"/>
            <a:chOff x="0" y="0"/>
            <a:chExt cx="1057275" cy="1028699"/>
          </a:xfrm>
        </p:grpSpPr>
        <p:sp>
          <p:nvSpPr>
            <p:cNvPr id="18" name="Right Triangle 17">
              <a:extLst>
                <a:ext uri="{FF2B5EF4-FFF2-40B4-BE49-F238E27FC236}">
                  <a16:creationId xmlns:a16="http://schemas.microsoft.com/office/drawing/2014/main" id="{7A905A2B-AD28-44A2-821F-ABDC0A6A339D}"/>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E7E7C49-8AF0-4E11-806D-20F133EA8995}"/>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30A208DB-0CB9-4E41-B917-1C68147F7B30}"/>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3" name="TextBox 2">
            <a:extLst>
              <a:ext uri="{FF2B5EF4-FFF2-40B4-BE49-F238E27FC236}">
                <a16:creationId xmlns:a16="http://schemas.microsoft.com/office/drawing/2014/main" id="{590721AC-FA6A-4B18-A4E2-CD4BE49BCDEE}"/>
              </a:ext>
            </a:extLst>
          </p:cNvPr>
          <p:cNvSpPr txBox="1"/>
          <p:nvPr/>
        </p:nvSpPr>
        <p:spPr>
          <a:xfrm>
            <a:off x="621235" y="4698434"/>
            <a:ext cx="5320183" cy="1744067"/>
          </a:xfrm>
          <a:prstGeom prst="rect">
            <a:avLst/>
          </a:prstGeom>
          <a:noFill/>
        </p:spPr>
        <p:txBody>
          <a:bodyPr wrap="square" rtlCol="0">
            <a:spAutoFit/>
          </a:bodyPr>
          <a:lstStyle/>
          <a:p>
            <a:pPr lvl="0" algn="l">
              <a:lnSpc>
                <a:spcPct val="150000"/>
              </a:lnSpc>
              <a:spcAft>
                <a:spcPts val="1000"/>
              </a:spcAft>
              <a:buSzPts val="1000"/>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Các dịch vụ mạng xã hội điều hướng được sử dụng chủ yếu để giúp người dùng tìm thông tin hoặc tài nguyên cụ thể (ví dụ: </a:t>
            </a:r>
            <a:r>
              <a:rPr lang="en-US" sz="1800" u="sng">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tooltip="Goodreads (trang chưa được viết)"/>
              </a:rPr>
              <a:t>Goodreads</a:t>
            </a:r>
            <a:r>
              <a:rPr lang="en-US" sz="1800">
                <a:effectLst/>
                <a:latin typeface="Times New Roman" panose="02020603050405020304" pitchFamily="18" charset="0"/>
                <a:ea typeface="Calibri" panose="020F0502020204030204" pitchFamily="34" charset="0"/>
                <a:cs typeface="Times New Roman" panose="02020603050405020304" pitchFamily="18" charset="0"/>
              </a:rPr>
              <a:t>, Google+)</a:t>
            </a:r>
          </a:p>
          <a:p>
            <a:endParaRPr lang="en-US"/>
          </a:p>
        </p:txBody>
      </p:sp>
      <p:sp>
        <p:nvSpPr>
          <p:cNvPr id="5" name="TextBox 4">
            <a:extLst>
              <a:ext uri="{FF2B5EF4-FFF2-40B4-BE49-F238E27FC236}">
                <a16:creationId xmlns:a16="http://schemas.microsoft.com/office/drawing/2014/main" id="{D9627780-B9FC-4A0E-AD5F-83B706B6A32D}"/>
              </a:ext>
            </a:extLst>
          </p:cNvPr>
          <p:cNvSpPr txBox="1"/>
          <p:nvPr/>
        </p:nvSpPr>
        <p:spPr>
          <a:xfrm>
            <a:off x="183051" y="2379764"/>
            <a:ext cx="5758367" cy="2248308"/>
          </a:xfrm>
          <a:prstGeom prst="rect">
            <a:avLst/>
          </a:prstGeom>
          <a:noFill/>
        </p:spPr>
        <p:txBody>
          <a:bodyPr wrap="square" rtlCol="0">
            <a:spAutoFit/>
          </a:bodyPr>
          <a:lstStyle/>
          <a:p>
            <a:pPr marL="457200" algn="l">
              <a:lnSpc>
                <a:spcPct val="150000"/>
              </a:lnSpc>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Dịch vụ mạng xã hội được sử dụng chủ yếu trong việc giao tiếp phi xã hội giữa các cá nhân (ví dụ: </a:t>
            </a:r>
            <a:r>
              <a:rPr lang="en-US" sz="1800" u="sng">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tooltip="LinkedIn"/>
              </a:rPr>
              <a:t>LinkedIn</a:t>
            </a:r>
            <a:r>
              <a:rPr lang="en-US" sz="1800">
                <a:effectLst/>
                <a:latin typeface="Times New Roman" panose="02020603050405020304" pitchFamily="18" charset="0"/>
                <a:ea typeface="Calibri" panose="020F0502020204030204" pitchFamily="34" charset="0"/>
                <a:cs typeface="Times New Roman" panose="02020603050405020304" pitchFamily="18" charset="0"/>
              </a:rPr>
              <a:t>, một trang web định hướng nghề nghiệp và việc</a:t>
            </a:r>
          </a:p>
          <a:p>
            <a:pPr marL="457200" algn="l">
              <a:lnSpc>
                <a:spcPct val="150000"/>
              </a:lnSpc>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làm(của Mỹ), XING.com của Đức và CyVee.com của Việt Nam, v.v...)</a:t>
            </a:r>
          </a:p>
        </p:txBody>
      </p:sp>
      <p:sp>
        <p:nvSpPr>
          <p:cNvPr id="15" name="Right Triangle 14">
            <a:extLst>
              <a:ext uri="{FF2B5EF4-FFF2-40B4-BE49-F238E27FC236}">
                <a16:creationId xmlns:a16="http://schemas.microsoft.com/office/drawing/2014/main" id="{3828625A-3F7B-47C3-BDC9-D3CB41DA0A2A}"/>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2B9352C-FA83-4992-A141-E7792685FE73}"/>
              </a:ext>
            </a:extLst>
          </p:cNvPr>
          <p:cNvSpPr txBox="1"/>
          <p:nvPr/>
        </p:nvSpPr>
        <p:spPr>
          <a:xfrm>
            <a:off x="300580" y="1818732"/>
            <a:ext cx="4982619" cy="579967"/>
          </a:xfrm>
          <a:prstGeom prst="rect">
            <a:avLst/>
          </a:prstGeom>
          <a:noFill/>
        </p:spPr>
        <p:txBody>
          <a:bodyPr wrap="square" rtlCol="0">
            <a:spAutoFit/>
          </a:bodyPr>
          <a:lstStyle/>
          <a:p>
            <a:pPr marL="457200">
              <a:lnSpc>
                <a:spcPct val="150000"/>
              </a:lnSpc>
              <a:spcAft>
                <a:spcPts val="1000"/>
              </a:spcAft>
            </a:pPr>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2. Phân loại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81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a:extLst>
              <a:ext uri="{FF2B5EF4-FFF2-40B4-BE49-F238E27FC236}">
                <a16:creationId xmlns:a16="http://schemas.microsoft.com/office/drawing/2014/main" id="{6A525950-5AF2-4ED6-8B28-A089497AF163}"/>
              </a:ext>
            </a:extLst>
          </p:cNvPr>
          <p:cNvSpPr/>
          <p:nvPr/>
        </p:nvSpPr>
        <p:spPr>
          <a:xfrm>
            <a:off x="374470" y="1222693"/>
            <a:ext cx="5347062" cy="4956268"/>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Rounded Corners 4">
            <a:extLst>
              <a:ext uri="{FF2B5EF4-FFF2-40B4-BE49-F238E27FC236}">
                <a16:creationId xmlns:a16="http://schemas.microsoft.com/office/drawing/2014/main" id="{00B48D25-C41A-44C2-9822-0BE8C9EC2543}"/>
              </a:ext>
            </a:extLst>
          </p:cNvPr>
          <p:cNvSpPr/>
          <p:nvPr/>
        </p:nvSpPr>
        <p:spPr>
          <a:xfrm>
            <a:off x="6114172" y="2246570"/>
            <a:ext cx="1448893" cy="436258"/>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351B21C-0A82-4F06-9CFB-59FCBBF86886}"/>
              </a:ext>
            </a:extLst>
          </p:cNvPr>
          <p:cNvGrpSpPr/>
          <p:nvPr/>
        </p:nvGrpSpPr>
        <p:grpSpPr>
          <a:xfrm>
            <a:off x="0" y="0"/>
            <a:ext cx="1057275" cy="1028699"/>
            <a:chOff x="0" y="0"/>
            <a:chExt cx="1057275" cy="1028699"/>
          </a:xfrm>
        </p:grpSpPr>
        <p:sp>
          <p:nvSpPr>
            <p:cNvPr id="14" name="Right Triangle 13">
              <a:extLst>
                <a:ext uri="{FF2B5EF4-FFF2-40B4-BE49-F238E27FC236}">
                  <a16:creationId xmlns:a16="http://schemas.microsoft.com/office/drawing/2014/main" id="{3B345852-19CF-47C6-AC44-12A080BECD2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D5CDA4EF-9220-4F22-933E-E72BCD2C9292}"/>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2">
            <a:extLst>
              <a:ext uri="{FF2B5EF4-FFF2-40B4-BE49-F238E27FC236}">
                <a16:creationId xmlns:a16="http://schemas.microsoft.com/office/drawing/2014/main" id="{9186EE32-0E00-4FED-B60C-280D73CDB6CA}"/>
              </a:ext>
            </a:extLst>
          </p:cNvPr>
          <p:cNvSpPr/>
          <p:nvPr/>
        </p:nvSpPr>
        <p:spPr>
          <a:xfrm rot="10800000">
            <a:off x="121468" y="1741714"/>
            <a:ext cx="5295263" cy="4956266"/>
          </a:xfrm>
          <a:prstGeom prst="rect">
            <a:avLst/>
          </a:prstGeom>
          <a:blipFill dpi="0" rotWithShape="0">
            <a:blip r:embed="rId2"/>
            <a:srcRect/>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D57F02-F4E6-458B-AD1A-8708807AC6AE}"/>
              </a:ext>
            </a:extLst>
          </p:cNvPr>
          <p:cNvSpPr txBox="1"/>
          <p:nvPr/>
        </p:nvSpPr>
        <p:spPr>
          <a:xfrm>
            <a:off x="771524" y="382070"/>
            <a:ext cx="3902030"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 Giới thiệu chung</a:t>
            </a:r>
          </a:p>
        </p:txBody>
      </p:sp>
      <p:sp>
        <p:nvSpPr>
          <p:cNvPr id="3" name="TextBox 2">
            <a:extLst>
              <a:ext uri="{FF2B5EF4-FFF2-40B4-BE49-F238E27FC236}">
                <a16:creationId xmlns:a16="http://schemas.microsoft.com/office/drawing/2014/main" id="{0B25E3D7-D144-4995-932D-D7782ACA7629}"/>
              </a:ext>
            </a:extLst>
          </p:cNvPr>
          <p:cNvSpPr txBox="1"/>
          <p:nvPr/>
        </p:nvSpPr>
        <p:spPr>
          <a:xfrm>
            <a:off x="6114172" y="1557048"/>
            <a:ext cx="5312673" cy="461665"/>
          </a:xfrm>
          <a:prstGeom prst="rect">
            <a:avLst/>
          </a:prstGeom>
          <a:noFill/>
        </p:spPr>
        <p:txBody>
          <a:bodyPr wrap="none" rtlCol="0">
            <a:spAutoFit/>
          </a:bodyPr>
          <a:lstStyle/>
          <a:p>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3. Số lượng người sử dụng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C0D1719-50C7-469B-8433-CF2A44BAF777}"/>
              </a:ext>
            </a:extLst>
          </p:cNvPr>
          <p:cNvSpPr txBox="1"/>
          <p:nvPr/>
        </p:nvSpPr>
        <p:spPr>
          <a:xfrm>
            <a:off x="6364984" y="3049043"/>
            <a:ext cx="4475269" cy="1938992"/>
          </a:xfrm>
          <a:prstGeom prst="rect">
            <a:avLst/>
          </a:prstGeom>
          <a:noFill/>
        </p:spPr>
        <p:txBody>
          <a:bodyPr wrap="squar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Hiện tại, có 4,2 tỉ người dùng mạng xã hội trên toàn thế giới. Con số này tăng 490 triệu trong 12 tháng qua, tăng hơn 13% so với cùng kỳ năm ngoái. Số lượng người sử dụng mạng xã hội hiện chiếm hơn 53% dân số toàn cầu.</a:t>
            </a:r>
          </a:p>
        </p:txBody>
      </p:sp>
      <p:sp>
        <p:nvSpPr>
          <p:cNvPr id="18" name="Right Triangle 17">
            <a:extLst>
              <a:ext uri="{FF2B5EF4-FFF2-40B4-BE49-F238E27FC236}">
                <a16:creationId xmlns:a16="http://schemas.microsoft.com/office/drawing/2014/main" id="{5D136B61-E4F2-4196-988E-A55D309531C4}"/>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9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1916</TotalTime>
  <Words>2028</Words>
  <Application>Microsoft Office PowerPoint</Application>
  <PresentationFormat>Widescreen</PresentationFormat>
  <Paragraphs>141</Paragraphs>
  <Slides>29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.VnAristote</vt:lpstr>
      <vt:lpstr>Arial</vt:lpstr>
      <vt:lpstr>Be Vietnam Pro</vt:lpstr>
      <vt:lpstr>Be Vietnam Pro Black</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hoangduongngg</dc:creator>
  <dc:description>9Slide.vn</dc:description>
  <cp:lastModifiedBy>NGUYEN HOANG DUONG D19CN09</cp:lastModifiedBy>
  <cp:revision>81</cp:revision>
  <dcterms:created xsi:type="dcterms:W3CDTF">2020-10-25T05:34:11Z</dcterms:created>
  <dcterms:modified xsi:type="dcterms:W3CDTF">2021-11-11T03:37:41Z</dcterms:modified>
  <cp:category>9Slide.vn</cp:category>
</cp:coreProperties>
</file>